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0" r:id="rId3"/>
    <p:sldId id="320" r:id="rId4"/>
    <p:sldId id="257" r:id="rId5"/>
    <p:sldId id="261" r:id="rId6"/>
    <p:sldId id="258" r:id="rId7"/>
    <p:sldId id="282" r:id="rId8"/>
    <p:sldId id="280" r:id="rId9"/>
    <p:sldId id="268" r:id="rId10"/>
    <p:sldId id="262" r:id="rId11"/>
    <p:sldId id="293" r:id="rId12"/>
    <p:sldId id="285" r:id="rId13"/>
    <p:sldId id="281" r:id="rId14"/>
    <p:sldId id="259" r:id="rId15"/>
    <p:sldId id="283" r:id="rId16"/>
    <p:sldId id="286" r:id="rId17"/>
    <p:sldId id="294" r:id="rId18"/>
    <p:sldId id="301" r:id="rId19"/>
    <p:sldId id="302" r:id="rId20"/>
    <p:sldId id="304" r:id="rId21"/>
    <p:sldId id="303" r:id="rId22"/>
    <p:sldId id="297" r:id="rId23"/>
    <p:sldId id="309" r:id="rId24"/>
    <p:sldId id="310" r:id="rId25"/>
    <p:sldId id="311" r:id="rId26"/>
    <p:sldId id="312" r:id="rId27"/>
    <p:sldId id="313" r:id="rId28"/>
    <p:sldId id="298" r:id="rId29"/>
    <p:sldId id="314" r:id="rId30"/>
    <p:sldId id="315" r:id="rId31"/>
    <p:sldId id="316" r:id="rId32"/>
    <p:sldId id="299" r:id="rId33"/>
    <p:sldId id="317" r:id="rId34"/>
    <p:sldId id="318" r:id="rId35"/>
    <p:sldId id="319" r:id="rId36"/>
    <p:sldId id="265" r:id="rId37"/>
    <p:sldId id="264" r:id="rId38"/>
    <p:sldId id="291" r:id="rId39"/>
    <p:sldId id="290" r:id="rId40"/>
    <p:sldId id="292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08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60315-F705-44D0-A7AF-C2B068BEA4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3C5C55-FC5B-4C1B-B430-023209F6B90A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COLENTAGRI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Affectations et compétences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des agents en établissements</a:t>
          </a:r>
          <a:endParaRPr lang="fr-FR" dirty="0"/>
        </a:p>
      </dgm:t>
    </dgm:pt>
    <dgm:pt modelId="{4CA708F4-F052-4528-8530-2CADEC59DD6F}" type="parTrans" cxnId="{903D4CAA-205C-41C6-8A41-0924488469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E428B1A5-D6AD-4843-A0E2-C6C227966373}" type="sibTrans" cxnId="{903D4CAA-205C-41C6-8A41-0924488469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BF638061-CD64-4B36-9655-AB46FFE2BE2D}">
      <dgm:prSet phldrT="[Texte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INDEXA2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Inscription des candidats, enregistrement des notes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des apprenants et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consultations des résultats</a:t>
          </a:r>
          <a:endParaRPr lang="fr-FR" b="1" dirty="0"/>
        </a:p>
      </dgm:t>
    </dgm:pt>
    <dgm:pt modelId="{6384A6C4-E750-4483-88D8-D8714B6D2209}" type="parTrans" cxnId="{82D87D51-3C19-409E-ABC8-41A3A31A887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BA3C032-0246-4CC6-B52E-5C413B32EAB0}" type="sibTrans" cxnId="{82D87D51-3C19-409E-ABC8-41A3A31A887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2829129-D4FB-4B2C-BDFA-E92DCF7024B1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FREGATA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Gestion des apprenants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et des inscriptions</a:t>
          </a:r>
        </a:p>
      </dgm:t>
    </dgm:pt>
    <dgm:pt modelId="{12F48B9D-C202-4B13-A1AE-499476FAEF5F}" type="parTrans" cxnId="{FE09D494-5CEC-41BE-9CC4-26E9335C1B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C713BA45-38AE-4FA9-AB98-795E4E35F087}" type="sibTrans" cxnId="{FE09D494-5CEC-41BE-9CC4-26E9335C1B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5062B3BD-1B6D-4BD7-95A1-EC96907C5165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i="0" dirty="0"/>
            <a:t>KIKADROIT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Calcul automatique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de profil basé en partie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0" i="0" dirty="0"/>
            <a:t>sur les données de Plan’ Éval</a:t>
          </a:r>
          <a:endParaRPr lang="fr-FR" dirty="0"/>
        </a:p>
      </dgm:t>
    </dgm:pt>
    <dgm:pt modelId="{A084C91B-F1E2-4162-A572-52E4DCC8C6E7}" type="parTrans" cxnId="{6561E610-66EE-45D6-9375-FEE03395E8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9553F96A-1208-4680-8A7A-E49E83AE8C7F}" type="sibTrans" cxnId="{6561E610-66EE-45D6-9375-FEE03395E8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21374AA8-076D-4ABD-8AB4-E3B229C9FAE0}">
      <dgm:prSet phldrT="[Texte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b="1" dirty="0"/>
            <a:t>RÉFÉA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Mise à disposition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du référentiel d’évaluation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dirty="0"/>
            <a:t>applicable aux apprenants</a:t>
          </a:r>
        </a:p>
      </dgm:t>
    </dgm:pt>
    <dgm:pt modelId="{38C62E2A-2F28-4DF2-B877-BEEE7E2F78F8}" type="parTrans" cxnId="{5D725EA1-E876-42FF-A5A4-5D4919B1A99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4E4621E9-0D5F-4D6C-A254-48B1603944D1}" type="sibTrans" cxnId="{5D725EA1-E876-42FF-A5A4-5D4919B1A99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/>
        </a:p>
      </dgm:t>
    </dgm:pt>
    <dgm:pt modelId="{D43B1536-3EB1-4FD7-B56E-5645E34637BC}" type="pres">
      <dgm:prSet presAssocID="{23660315-F705-44D0-A7AF-C2B068BEA482}" presName="compositeShape" presStyleCnt="0">
        <dgm:presLayoutVars>
          <dgm:chMax val="7"/>
          <dgm:dir/>
          <dgm:resizeHandles val="exact"/>
        </dgm:presLayoutVars>
      </dgm:prSet>
      <dgm:spPr/>
    </dgm:pt>
    <dgm:pt modelId="{445970A5-09A1-4C76-AC6F-A0FF0D8304C4}" type="pres">
      <dgm:prSet presAssocID="{413C5C55-FC5B-4C1B-B430-023209F6B90A}" presName="circ1" presStyleLbl="vennNode1" presStyleIdx="0" presStyleCnt="5"/>
      <dgm:spPr/>
    </dgm:pt>
    <dgm:pt modelId="{68FA98D8-F19B-4AAA-A4C1-DFD91F21A219}" type="pres">
      <dgm:prSet presAssocID="{413C5C55-FC5B-4C1B-B430-023209F6B90A}" presName="circ1Tx" presStyleLbl="revTx" presStyleIdx="0" presStyleCnt="0" custScaleX="119924" custLinFactNeighborX="-1083" custLinFactNeighborY="16605">
        <dgm:presLayoutVars>
          <dgm:chMax val="0"/>
          <dgm:chPref val="0"/>
          <dgm:bulletEnabled val="1"/>
        </dgm:presLayoutVars>
      </dgm:prSet>
      <dgm:spPr/>
    </dgm:pt>
    <dgm:pt modelId="{8FB290E7-E24C-4D69-86CF-8808F4948C5E}" type="pres">
      <dgm:prSet presAssocID="{42829129-D4FB-4B2C-BDFA-E92DCF7024B1}" presName="circ2" presStyleLbl="vennNode1" presStyleIdx="1" presStyleCnt="5"/>
      <dgm:spPr/>
    </dgm:pt>
    <dgm:pt modelId="{1F85074D-AC32-4459-8BF5-382E95F8EE6C}" type="pres">
      <dgm:prSet presAssocID="{42829129-D4FB-4B2C-BDFA-E92DCF7024B1}" presName="circ2Tx" presStyleLbl="revTx" presStyleIdx="0" presStyleCnt="0" custLinFactY="62728" custLinFactNeighborX="-22418" custLinFactNeighborY="100000">
        <dgm:presLayoutVars>
          <dgm:chMax val="0"/>
          <dgm:chPref val="0"/>
          <dgm:bulletEnabled val="1"/>
        </dgm:presLayoutVars>
      </dgm:prSet>
      <dgm:spPr/>
    </dgm:pt>
    <dgm:pt modelId="{E7FDA5CF-1699-4DCC-9596-F99394935FDB}" type="pres">
      <dgm:prSet presAssocID="{5062B3BD-1B6D-4BD7-95A1-EC96907C5165}" presName="circ3" presStyleLbl="vennNode1" presStyleIdx="2" presStyleCnt="5"/>
      <dgm:spPr/>
    </dgm:pt>
    <dgm:pt modelId="{A011C93B-A8D8-4E2E-B8F3-1F9240AABED9}" type="pres">
      <dgm:prSet presAssocID="{5062B3BD-1B6D-4BD7-95A1-EC96907C5165}" presName="circ3Tx" presStyleLbl="revTx" presStyleIdx="0" presStyleCnt="0" custScaleX="117738" custLinFactY="-37719" custLinFactNeighborX="16219" custLinFactNeighborY="-100000">
        <dgm:presLayoutVars>
          <dgm:chMax val="0"/>
          <dgm:chPref val="0"/>
          <dgm:bulletEnabled val="1"/>
        </dgm:presLayoutVars>
      </dgm:prSet>
      <dgm:spPr/>
    </dgm:pt>
    <dgm:pt modelId="{8F15003B-2869-4A3F-B78D-03C01FABEA6F}" type="pres">
      <dgm:prSet presAssocID="{21374AA8-076D-4ABD-8AB4-E3B229C9FAE0}" presName="circ4" presStyleLbl="vennNode1" presStyleIdx="3" presStyleCnt="5"/>
      <dgm:spPr/>
    </dgm:pt>
    <dgm:pt modelId="{8494B531-673B-4820-A491-FDE5A087C115}" type="pres">
      <dgm:prSet presAssocID="{21374AA8-076D-4ABD-8AB4-E3B229C9FAE0}" presName="circ4Tx" presStyleLbl="revTx" presStyleIdx="0" presStyleCnt="0" custScaleX="116109">
        <dgm:presLayoutVars>
          <dgm:chMax val="0"/>
          <dgm:chPref val="0"/>
          <dgm:bulletEnabled val="1"/>
        </dgm:presLayoutVars>
      </dgm:prSet>
      <dgm:spPr/>
    </dgm:pt>
    <dgm:pt modelId="{E4916113-A03A-4AB3-882F-23A70574CE71}" type="pres">
      <dgm:prSet presAssocID="{BF638061-CD64-4B36-9655-AB46FFE2BE2D}" presName="circ5" presStyleLbl="vennNode1" presStyleIdx="4" presStyleCnt="5"/>
      <dgm:spPr/>
    </dgm:pt>
    <dgm:pt modelId="{60BC28C2-464E-49BE-A37F-3A24C3E151C2}" type="pres">
      <dgm:prSet presAssocID="{BF638061-CD64-4B36-9655-AB46FFE2BE2D}" presName="circ5Tx" presStyleLbl="revTx" presStyleIdx="0" presStyleCnt="0" custScaleX="111272">
        <dgm:presLayoutVars>
          <dgm:chMax val="0"/>
          <dgm:chPref val="0"/>
          <dgm:bulletEnabled val="1"/>
        </dgm:presLayoutVars>
      </dgm:prSet>
      <dgm:spPr/>
    </dgm:pt>
  </dgm:ptLst>
  <dgm:cxnLst>
    <dgm:cxn modelId="{6561E610-66EE-45D6-9375-FEE03395E813}" srcId="{23660315-F705-44D0-A7AF-C2B068BEA482}" destId="{5062B3BD-1B6D-4BD7-95A1-EC96907C5165}" srcOrd="2" destOrd="0" parTransId="{A084C91B-F1E2-4162-A572-52E4DCC8C6E7}" sibTransId="{9553F96A-1208-4680-8A7A-E49E83AE8C7F}"/>
    <dgm:cxn modelId="{B379522C-17DE-429E-B5D8-CF40B0B45214}" type="presOf" srcId="{5062B3BD-1B6D-4BD7-95A1-EC96907C5165}" destId="{A011C93B-A8D8-4E2E-B8F3-1F9240AABED9}" srcOrd="0" destOrd="0" presId="urn:microsoft.com/office/officeart/2005/8/layout/venn1"/>
    <dgm:cxn modelId="{CF2A706A-4528-494D-B3FE-CB123DF0CAE3}" type="presOf" srcId="{42829129-D4FB-4B2C-BDFA-E92DCF7024B1}" destId="{1F85074D-AC32-4459-8BF5-382E95F8EE6C}" srcOrd="0" destOrd="0" presId="urn:microsoft.com/office/officeart/2005/8/layout/venn1"/>
    <dgm:cxn modelId="{82D87D51-3C19-409E-ABC8-41A3A31A8874}" srcId="{23660315-F705-44D0-A7AF-C2B068BEA482}" destId="{BF638061-CD64-4B36-9655-AB46FFE2BE2D}" srcOrd="4" destOrd="0" parTransId="{6384A6C4-E750-4483-88D8-D8714B6D2209}" sibTransId="{4BA3C032-0246-4CC6-B52E-5C413B32EAB0}"/>
    <dgm:cxn modelId="{F2CACE72-6BDE-4BEA-9D4F-F77C3E49FF3A}" type="presOf" srcId="{23660315-F705-44D0-A7AF-C2B068BEA482}" destId="{D43B1536-3EB1-4FD7-B56E-5645E34637BC}" srcOrd="0" destOrd="0" presId="urn:microsoft.com/office/officeart/2005/8/layout/venn1"/>
    <dgm:cxn modelId="{5140AA87-73BC-46B1-916A-9A5FA1141659}" type="presOf" srcId="{BF638061-CD64-4B36-9655-AB46FFE2BE2D}" destId="{60BC28C2-464E-49BE-A37F-3A24C3E151C2}" srcOrd="0" destOrd="0" presId="urn:microsoft.com/office/officeart/2005/8/layout/venn1"/>
    <dgm:cxn modelId="{FE09D494-5CEC-41BE-9CC4-26E9335C1B71}" srcId="{23660315-F705-44D0-A7AF-C2B068BEA482}" destId="{42829129-D4FB-4B2C-BDFA-E92DCF7024B1}" srcOrd="1" destOrd="0" parTransId="{12F48B9D-C202-4B13-A1AE-499476FAEF5F}" sibTransId="{C713BA45-38AE-4FA9-AB98-795E4E35F087}"/>
    <dgm:cxn modelId="{6E1C5C9A-C17C-4E28-8018-997276E33F6F}" type="presOf" srcId="{413C5C55-FC5B-4C1B-B430-023209F6B90A}" destId="{68FA98D8-F19B-4AAA-A4C1-DFD91F21A219}" srcOrd="0" destOrd="0" presId="urn:microsoft.com/office/officeart/2005/8/layout/venn1"/>
    <dgm:cxn modelId="{5D725EA1-E876-42FF-A5A4-5D4919B1A995}" srcId="{23660315-F705-44D0-A7AF-C2B068BEA482}" destId="{21374AA8-076D-4ABD-8AB4-E3B229C9FAE0}" srcOrd="3" destOrd="0" parTransId="{38C62E2A-2F28-4DF2-B877-BEEE7E2F78F8}" sibTransId="{4E4621E9-0D5F-4D6C-A254-48B1603944D1}"/>
    <dgm:cxn modelId="{903D4CAA-205C-41C6-8A41-09244884696E}" srcId="{23660315-F705-44D0-A7AF-C2B068BEA482}" destId="{413C5C55-FC5B-4C1B-B430-023209F6B90A}" srcOrd="0" destOrd="0" parTransId="{4CA708F4-F052-4528-8530-2CADEC59DD6F}" sibTransId="{E428B1A5-D6AD-4843-A0E2-C6C227966373}"/>
    <dgm:cxn modelId="{CC4B30C5-FE5F-4936-BF0A-94BD1E4E5198}" type="presOf" srcId="{21374AA8-076D-4ABD-8AB4-E3B229C9FAE0}" destId="{8494B531-673B-4820-A491-FDE5A087C115}" srcOrd="0" destOrd="0" presId="urn:microsoft.com/office/officeart/2005/8/layout/venn1"/>
    <dgm:cxn modelId="{E08104C1-26C3-4C59-9DE6-9B29C3A6A95B}" type="presParOf" srcId="{D43B1536-3EB1-4FD7-B56E-5645E34637BC}" destId="{445970A5-09A1-4C76-AC6F-A0FF0D8304C4}" srcOrd="0" destOrd="0" presId="urn:microsoft.com/office/officeart/2005/8/layout/venn1"/>
    <dgm:cxn modelId="{29FDB731-E76A-4345-9F82-FF7A09967D5D}" type="presParOf" srcId="{D43B1536-3EB1-4FD7-B56E-5645E34637BC}" destId="{68FA98D8-F19B-4AAA-A4C1-DFD91F21A219}" srcOrd="1" destOrd="0" presId="urn:microsoft.com/office/officeart/2005/8/layout/venn1"/>
    <dgm:cxn modelId="{126062FF-69C3-4F76-83B3-3652605BDCFA}" type="presParOf" srcId="{D43B1536-3EB1-4FD7-B56E-5645E34637BC}" destId="{8FB290E7-E24C-4D69-86CF-8808F4948C5E}" srcOrd="2" destOrd="0" presId="urn:microsoft.com/office/officeart/2005/8/layout/venn1"/>
    <dgm:cxn modelId="{FB77F90B-D6E5-4419-B024-9407F3824628}" type="presParOf" srcId="{D43B1536-3EB1-4FD7-B56E-5645E34637BC}" destId="{1F85074D-AC32-4459-8BF5-382E95F8EE6C}" srcOrd="3" destOrd="0" presId="urn:microsoft.com/office/officeart/2005/8/layout/venn1"/>
    <dgm:cxn modelId="{6DAEF7E4-5732-40B7-BAD1-222E07B1514D}" type="presParOf" srcId="{D43B1536-3EB1-4FD7-B56E-5645E34637BC}" destId="{E7FDA5CF-1699-4DCC-9596-F99394935FDB}" srcOrd="4" destOrd="0" presId="urn:microsoft.com/office/officeart/2005/8/layout/venn1"/>
    <dgm:cxn modelId="{B0C194A5-710D-48CE-84A5-DA4FF4047FAD}" type="presParOf" srcId="{D43B1536-3EB1-4FD7-B56E-5645E34637BC}" destId="{A011C93B-A8D8-4E2E-B8F3-1F9240AABED9}" srcOrd="5" destOrd="0" presId="urn:microsoft.com/office/officeart/2005/8/layout/venn1"/>
    <dgm:cxn modelId="{A3A8CD87-37B2-4838-A2A4-25C0D6277C4D}" type="presParOf" srcId="{D43B1536-3EB1-4FD7-B56E-5645E34637BC}" destId="{8F15003B-2869-4A3F-B78D-03C01FABEA6F}" srcOrd="6" destOrd="0" presId="urn:microsoft.com/office/officeart/2005/8/layout/venn1"/>
    <dgm:cxn modelId="{432C39B5-BF61-47F1-B080-2341188D99E2}" type="presParOf" srcId="{D43B1536-3EB1-4FD7-B56E-5645E34637BC}" destId="{8494B531-673B-4820-A491-FDE5A087C115}" srcOrd="7" destOrd="0" presId="urn:microsoft.com/office/officeart/2005/8/layout/venn1"/>
    <dgm:cxn modelId="{B56FA5A5-C40A-443B-BFD6-27613834EF36}" type="presParOf" srcId="{D43B1536-3EB1-4FD7-B56E-5645E34637BC}" destId="{E4916113-A03A-4AB3-882F-23A70574CE71}" srcOrd="8" destOrd="0" presId="urn:microsoft.com/office/officeart/2005/8/layout/venn1"/>
    <dgm:cxn modelId="{B0DAAE1F-247B-4C0B-8C42-1F37A19E249F}" type="presParOf" srcId="{D43B1536-3EB1-4FD7-B56E-5645E34637BC}" destId="{60BC28C2-464E-49BE-A37F-3A24C3E151C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489FA-C98D-4154-8832-87EB47B15379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E8AF8A2C-E5D3-48BF-AE0A-B88F567B88EC}">
      <dgm:prSet phldrT="[Texte]" custT="1"/>
      <dgm:spPr/>
      <dgm:t>
        <a:bodyPr/>
        <a:lstStyle/>
        <a:p>
          <a:r>
            <a:rPr lang="fr-FR" sz="1800" dirty="0"/>
            <a:t>Génération du plan</a:t>
          </a:r>
        </a:p>
      </dgm:t>
    </dgm:pt>
    <dgm:pt modelId="{DF9954E3-1963-4CF1-B7BB-43CAD29BD448}" type="parTrans" cxnId="{ABEE2B3A-6062-4598-A5D3-457D79B29E93}">
      <dgm:prSet/>
      <dgm:spPr/>
      <dgm:t>
        <a:bodyPr/>
        <a:lstStyle/>
        <a:p>
          <a:endParaRPr lang="fr-FR" sz="2400"/>
        </a:p>
      </dgm:t>
    </dgm:pt>
    <dgm:pt modelId="{6725F0AC-CE65-4965-8A9B-F6267BC1743B}" type="sibTrans" cxnId="{ABEE2B3A-6062-4598-A5D3-457D79B29E93}">
      <dgm:prSet/>
      <dgm:spPr/>
      <dgm:t>
        <a:bodyPr/>
        <a:lstStyle/>
        <a:p>
          <a:endParaRPr lang="fr-FR" sz="2400"/>
        </a:p>
      </dgm:t>
    </dgm:pt>
    <dgm:pt modelId="{F6E141DF-1393-4E31-A948-37B07EC3C9E9}">
      <dgm:prSet phldrT="[Texte]" custT="1"/>
      <dgm:spPr/>
      <dgm:t>
        <a:bodyPr/>
        <a:lstStyle/>
        <a:p>
          <a:r>
            <a:rPr lang="fr-FR" sz="1800" dirty="0"/>
            <a:t>Validation du plan par le PAJ</a:t>
          </a:r>
        </a:p>
      </dgm:t>
    </dgm:pt>
    <dgm:pt modelId="{19B35257-53B6-4908-91EB-6090659339F2}" type="parTrans" cxnId="{0D9A4F45-EB11-404D-8480-A7FD5BAE39F9}">
      <dgm:prSet/>
      <dgm:spPr/>
      <dgm:t>
        <a:bodyPr/>
        <a:lstStyle/>
        <a:p>
          <a:endParaRPr lang="fr-FR" sz="2400"/>
        </a:p>
      </dgm:t>
    </dgm:pt>
    <dgm:pt modelId="{78DD64BE-40EF-4D85-B15E-D26954246F88}" type="sibTrans" cxnId="{0D9A4F45-EB11-404D-8480-A7FD5BAE39F9}">
      <dgm:prSet/>
      <dgm:spPr/>
      <dgm:t>
        <a:bodyPr/>
        <a:lstStyle/>
        <a:p>
          <a:endParaRPr lang="fr-FR" sz="2400"/>
        </a:p>
      </dgm:t>
    </dgm:pt>
    <dgm:pt modelId="{1A2BDCD2-523C-4E9E-9D1C-AE8AB578B095}">
      <dgm:prSet phldrT="[Texte]" custT="1"/>
      <dgm:spPr/>
      <dgm:t>
        <a:bodyPr/>
        <a:lstStyle/>
        <a:p>
          <a:r>
            <a:rPr lang="fr-FR" sz="1800" dirty="0"/>
            <a:t>Déclaration d’un avenant</a:t>
          </a:r>
        </a:p>
      </dgm:t>
    </dgm:pt>
    <dgm:pt modelId="{DFE6D686-D107-49BF-B3CA-18E48DBBA8A0}" type="parTrans" cxnId="{7F4AA1F1-4849-46D8-AA56-58F2366A05E7}">
      <dgm:prSet/>
      <dgm:spPr/>
      <dgm:t>
        <a:bodyPr/>
        <a:lstStyle/>
        <a:p>
          <a:endParaRPr lang="fr-FR" sz="2400"/>
        </a:p>
      </dgm:t>
    </dgm:pt>
    <dgm:pt modelId="{254F4968-BA95-47A4-97C1-A490740324DC}" type="sibTrans" cxnId="{7F4AA1F1-4849-46D8-AA56-58F2366A05E7}">
      <dgm:prSet/>
      <dgm:spPr/>
      <dgm:t>
        <a:bodyPr/>
        <a:lstStyle/>
        <a:p>
          <a:endParaRPr lang="fr-FR" sz="2400"/>
        </a:p>
      </dgm:t>
    </dgm:pt>
    <dgm:pt modelId="{63EE2701-962F-4251-A4DD-54E070807618}">
      <dgm:prSet phldrT="[Texte]" custT="1"/>
      <dgm:spPr/>
      <dgm:t>
        <a:bodyPr/>
        <a:lstStyle/>
        <a:p>
          <a:r>
            <a:rPr lang="fr-FR" sz="1800" dirty="0"/>
            <a:t>(Re)Validation du plan par le PAJ</a:t>
          </a:r>
        </a:p>
      </dgm:t>
    </dgm:pt>
    <dgm:pt modelId="{CFF799C4-FDDE-4E36-B75C-9F137A0D3B37}" type="parTrans" cxnId="{9C641687-8D96-42CB-9BDC-489615D49E37}">
      <dgm:prSet/>
      <dgm:spPr/>
      <dgm:t>
        <a:bodyPr/>
        <a:lstStyle/>
        <a:p>
          <a:endParaRPr lang="fr-FR" sz="2400"/>
        </a:p>
      </dgm:t>
    </dgm:pt>
    <dgm:pt modelId="{3D28201A-5D97-4D14-BD68-A1E6FC0BA50C}" type="sibTrans" cxnId="{9C641687-8D96-42CB-9BDC-489615D49E37}">
      <dgm:prSet/>
      <dgm:spPr/>
      <dgm:t>
        <a:bodyPr/>
        <a:lstStyle/>
        <a:p>
          <a:endParaRPr lang="fr-FR" sz="2400"/>
        </a:p>
      </dgm:t>
    </dgm:pt>
    <dgm:pt modelId="{ECCC6C90-F580-4EBE-92C6-21441528EC43}">
      <dgm:prSet phldrT="[Texte]" custT="1"/>
      <dgm:spPr/>
      <dgm:t>
        <a:bodyPr/>
        <a:lstStyle/>
        <a:p>
          <a:r>
            <a:rPr lang="fr-FR" sz="1800" dirty="0">
              <a:solidFill>
                <a:schemeClr val="tx1"/>
              </a:solidFill>
            </a:rPr>
            <a:t>Remontée des notes dans Indexa2</a:t>
          </a:r>
        </a:p>
      </dgm:t>
    </dgm:pt>
    <dgm:pt modelId="{DFD9066B-9D4C-406A-8A5B-035366AEAB8D}" type="parTrans" cxnId="{AD9E4FA3-BB57-4349-84A9-3F41A8CE1DF8}">
      <dgm:prSet/>
      <dgm:spPr/>
      <dgm:t>
        <a:bodyPr/>
        <a:lstStyle/>
        <a:p>
          <a:endParaRPr lang="fr-FR" sz="2400"/>
        </a:p>
      </dgm:t>
    </dgm:pt>
    <dgm:pt modelId="{BDC745E3-07CC-4DD9-8A94-7F050CBFC331}" type="sibTrans" cxnId="{AD9E4FA3-BB57-4349-84A9-3F41A8CE1DF8}">
      <dgm:prSet/>
      <dgm:spPr/>
      <dgm:t>
        <a:bodyPr/>
        <a:lstStyle/>
        <a:p>
          <a:endParaRPr lang="fr-FR" sz="2400"/>
        </a:p>
      </dgm:t>
    </dgm:pt>
    <dgm:pt modelId="{6FC06245-3B2A-47A1-829D-D394D4FB9C78}" type="pres">
      <dgm:prSet presAssocID="{2C6489FA-C98D-4154-8832-87EB47B15379}" presName="Name0" presStyleCnt="0">
        <dgm:presLayoutVars>
          <dgm:dir/>
          <dgm:animOne val="branch"/>
          <dgm:animLvl val="lvl"/>
        </dgm:presLayoutVars>
      </dgm:prSet>
      <dgm:spPr/>
    </dgm:pt>
    <dgm:pt modelId="{7F054C1F-AC65-449E-AC1B-52E31D4E65CF}" type="pres">
      <dgm:prSet presAssocID="{E8AF8A2C-E5D3-48BF-AE0A-B88F567B88EC}" presName="chaos" presStyleCnt="0"/>
      <dgm:spPr/>
    </dgm:pt>
    <dgm:pt modelId="{EEA4B69D-DEE4-41A0-B01C-4210A185B0C5}" type="pres">
      <dgm:prSet presAssocID="{E8AF8A2C-E5D3-48BF-AE0A-B88F567B88EC}" presName="parTx1" presStyleLbl="revTx" presStyleIdx="0" presStyleCnt="4"/>
      <dgm:spPr/>
    </dgm:pt>
    <dgm:pt modelId="{65940370-E5CC-41D6-BE34-5A1C575E4610}" type="pres">
      <dgm:prSet presAssocID="{E8AF8A2C-E5D3-48BF-AE0A-B88F567B88EC}" presName="c1" presStyleLbl="node1" presStyleIdx="0" presStyleCnt="19"/>
      <dgm:spPr/>
    </dgm:pt>
    <dgm:pt modelId="{A190CF27-29D3-4A7E-B78A-84E6EA4D0BF6}" type="pres">
      <dgm:prSet presAssocID="{E8AF8A2C-E5D3-48BF-AE0A-B88F567B88EC}" presName="c2" presStyleLbl="node1" presStyleIdx="1" presStyleCnt="19"/>
      <dgm:spPr/>
    </dgm:pt>
    <dgm:pt modelId="{E9C56DA8-F1D8-4963-9B4F-6C7E697C8470}" type="pres">
      <dgm:prSet presAssocID="{E8AF8A2C-E5D3-48BF-AE0A-B88F567B88EC}" presName="c3" presStyleLbl="node1" presStyleIdx="2" presStyleCnt="19"/>
      <dgm:spPr/>
    </dgm:pt>
    <dgm:pt modelId="{5593D964-060B-40B5-8151-AD8EF88B0B0B}" type="pres">
      <dgm:prSet presAssocID="{E8AF8A2C-E5D3-48BF-AE0A-B88F567B88EC}" presName="c4" presStyleLbl="node1" presStyleIdx="3" presStyleCnt="19"/>
      <dgm:spPr/>
    </dgm:pt>
    <dgm:pt modelId="{922FD007-30E4-4F39-9909-68140821ED74}" type="pres">
      <dgm:prSet presAssocID="{E8AF8A2C-E5D3-48BF-AE0A-B88F567B88EC}" presName="c5" presStyleLbl="node1" presStyleIdx="4" presStyleCnt="19"/>
      <dgm:spPr/>
    </dgm:pt>
    <dgm:pt modelId="{2F579D96-EA13-4EDA-9A01-97F8C77DDBE0}" type="pres">
      <dgm:prSet presAssocID="{E8AF8A2C-E5D3-48BF-AE0A-B88F567B88EC}" presName="c6" presStyleLbl="node1" presStyleIdx="5" presStyleCnt="19"/>
      <dgm:spPr/>
    </dgm:pt>
    <dgm:pt modelId="{8EC6D571-2A26-4BAF-84EB-D84496D5429C}" type="pres">
      <dgm:prSet presAssocID="{E8AF8A2C-E5D3-48BF-AE0A-B88F567B88EC}" presName="c7" presStyleLbl="node1" presStyleIdx="6" presStyleCnt="19"/>
      <dgm:spPr/>
    </dgm:pt>
    <dgm:pt modelId="{880F172A-7BC9-4561-AFB9-9EE782F1860A}" type="pres">
      <dgm:prSet presAssocID="{E8AF8A2C-E5D3-48BF-AE0A-B88F567B88EC}" presName="c8" presStyleLbl="node1" presStyleIdx="7" presStyleCnt="19"/>
      <dgm:spPr/>
    </dgm:pt>
    <dgm:pt modelId="{9337610D-0195-44CA-B367-CA8B00798E66}" type="pres">
      <dgm:prSet presAssocID="{E8AF8A2C-E5D3-48BF-AE0A-B88F567B88EC}" presName="c9" presStyleLbl="node1" presStyleIdx="8" presStyleCnt="19"/>
      <dgm:spPr/>
    </dgm:pt>
    <dgm:pt modelId="{0334F75D-F4F3-4F3D-93FA-E567F5A87182}" type="pres">
      <dgm:prSet presAssocID="{E8AF8A2C-E5D3-48BF-AE0A-B88F567B88EC}" presName="c10" presStyleLbl="node1" presStyleIdx="9" presStyleCnt="19"/>
      <dgm:spPr/>
    </dgm:pt>
    <dgm:pt modelId="{33B9774F-331C-4DC2-A9B9-C6B7A42D6A80}" type="pres">
      <dgm:prSet presAssocID="{E8AF8A2C-E5D3-48BF-AE0A-B88F567B88EC}" presName="c11" presStyleLbl="node1" presStyleIdx="10" presStyleCnt="19"/>
      <dgm:spPr/>
    </dgm:pt>
    <dgm:pt modelId="{6E434231-D395-4728-A638-7AA86C6983D9}" type="pres">
      <dgm:prSet presAssocID="{E8AF8A2C-E5D3-48BF-AE0A-B88F567B88EC}" presName="c12" presStyleLbl="node1" presStyleIdx="11" presStyleCnt="19"/>
      <dgm:spPr/>
    </dgm:pt>
    <dgm:pt modelId="{20385989-67D8-4356-A31B-983216FAAB61}" type="pres">
      <dgm:prSet presAssocID="{E8AF8A2C-E5D3-48BF-AE0A-B88F567B88EC}" presName="c13" presStyleLbl="node1" presStyleIdx="12" presStyleCnt="19"/>
      <dgm:spPr/>
    </dgm:pt>
    <dgm:pt modelId="{2A6EE132-406B-41BB-8DC9-C61AD63B3F29}" type="pres">
      <dgm:prSet presAssocID="{E8AF8A2C-E5D3-48BF-AE0A-B88F567B88EC}" presName="c14" presStyleLbl="node1" presStyleIdx="13" presStyleCnt="19"/>
      <dgm:spPr/>
    </dgm:pt>
    <dgm:pt modelId="{DDB9EB94-12B8-4C7C-91E7-3305102CD39F}" type="pres">
      <dgm:prSet presAssocID="{E8AF8A2C-E5D3-48BF-AE0A-B88F567B88EC}" presName="c15" presStyleLbl="node1" presStyleIdx="14" presStyleCnt="19"/>
      <dgm:spPr/>
    </dgm:pt>
    <dgm:pt modelId="{51F4EEBD-76F9-48FB-87D5-F1AD60BB575C}" type="pres">
      <dgm:prSet presAssocID="{E8AF8A2C-E5D3-48BF-AE0A-B88F567B88EC}" presName="c16" presStyleLbl="node1" presStyleIdx="15" presStyleCnt="19"/>
      <dgm:spPr/>
    </dgm:pt>
    <dgm:pt modelId="{F6555643-E13D-4FA8-B4D0-A8BF66BA3E65}" type="pres">
      <dgm:prSet presAssocID="{E8AF8A2C-E5D3-48BF-AE0A-B88F567B88EC}" presName="c17" presStyleLbl="node1" presStyleIdx="16" presStyleCnt="19"/>
      <dgm:spPr/>
    </dgm:pt>
    <dgm:pt modelId="{D259558F-5844-47E2-B145-91BA899A051B}" type="pres">
      <dgm:prSet presAssocID="{E8AF8A2C-E5D3-48BF-AE0A-B88F567B88EC}" presName="c18" presStyleLbl="node1" presStyleIdx="17" presStyleCnt="19"/>
      <dgm:spPr/>
    </dgm:pt>
    <dgm:pt modelId="{B656A96E-C9E7-4B7B-B610-8C4B710FA83C}" type="pres">
      <dgm:prSet presAssocID="{6725F0AC-CE65-4965-8A9B-F6267BC1743B}" presName="chevronComposite1" presStyleCnt="0"/>
      <dgm:spPr/>
    </dgm:pt>
    <dgm:pt modelId="{21B111C6-C2D3-4127-8B46-B295ED40B9FD}" type="pres">
      <dgm:prSet presAssocID="{6725F0AC-CE65-4965-8A9B-F6267BC1743B}" presName="chevron1" presStyleLbl="sibTrans2D1" presStyleIdx="0" presStyleCnt="4"/>
      <dgm:spPr/>
    </dgm:pt>
    <dgm:pt modelId="{1DD83CB0-99AC-4C74-8112-3E6A30E8C4D0}" type="pres">
      <dgm:prSet presAssocID="{6725F0AC-CE65-4965-8A9B-F6267BC1743B}" presName="spChevron1" presStyleCnt="0"/>
      <dgm:spPr/>
    </dgm:pt>
    <dgm:pt modelId="{211F36D4-9096-436D-925F-C3DA5093445B}" type="pres">
      <dgm:prSet presAssocID="{F6E141DF-1393-4E31-A948-37B07EC3C9E9}" presName="middle" presStyleCnt="0"/>
      <dgm:spPr/>
    </dgm:pt>
    <dgm:pt modelId="{409E407B-A876-4280-B824-6FC0C1DF4323}" type="pres">
      <dgm:prSet presAssocID="{F6E141DF-1393-4E31-A948-37B07EC3C9E9}" presName="parTxMid" presStyleLbl="revTx" presStyleIdx="1" presStyleCnt="4"/>
      <dgm:spPr/>
    </dgm:pt>
    <dgm:pt modelId="{E3FA4501-CEC0-44F1-996C-BCB0B5D69401}" type="pres">
      <dgm:prSet presAssocID="{F6E141DF-1393-4E31-A948-37B07EC3C9E9}" presName="spMid" presStyleCnt="0"/>
      <dgm:spPr/>
    </dgm:pt>
    <dgm:pt modelId="{C260E7D4-5B73-450E-A9D4-37E7051B6D01}" type="pres">
      <dgm:prSet presAssocID="{78DD64BE-40EF-4D85-B15E-D26954246F88}" presName="chevronComposite1" presStyleCnt="0"/>
      <dgm:spPr/>
    </dgm:pt>
    <dgm:pt modelId="{A687223B-E12A-4BC0-8F3B-E0E7E0388071}" type="pres">
      <dgm:prSet presAssocID="{78DD64BE-40EF-4D85-B15E-D26954246F88}" presName="chevron1" presStyleLbl="sibTrans2D1" presStyleIdx="1" presStyleCnt="4"/>
      <dgm:spPr/>
    </dgm:pt>
    <dgm:pt modelId="{8A9B08C8-BB41-403C-A8C7-6D1A86D30735}" type="pres">
      <dgm:prSet presAssocID="{78DD64BE-40EF-4D85-B15E-D26954246F88}" presName="spChevron1" presStyleCnt="0"/>
      <dgm:spPr/>
    </dgm:pt>
    <dgm:pt modelId="{83500C58-B11B-4FF2-8486-846E9D74FD82}" type="pres">
      <dgm:prSet presAssocID="{1A2BDCD2-523C-4E9E-9D1C-AE8AB578B095}" presName="middle" presStyleCnt="0"/>
      <dgm:spPr/>
    </dgm:pt>
    <dgm:pt modelId="{33D6E41B-5459-49D5-96D3-A4B3E13E36B2}" type="pres">
      <dgm:prSet presAssocID="{1A2BDCD2-523C-4E9E-9D1C-AE8AB578B095}" presName="parTxMid" presStyleLbl="revTx" presStyleIdx="2" presStyleCnt="4"/>
      <dgm:spPr/>
    </dgm:pt>
    <dgm:pt modelId="{88D43880-B816-44AC-A5F7-D4D98627B861}" type="pres">
      <dgm:prSet presAssocID="{1A2BDCD2-523C-4E9E-9D1C-AE8AB578B095}" presName="spMid" presStyleCnt="0"/>
      <dgm:spPr/>
    </dgm:pt>
    <dgm:pt modelId="{736196BB-4E95-4D96-A5D2-DD992480380B}" type="pres">
      <dgm:prSet presAssocID="{254F4968-BA95-47A4-97C1-A490740324DC}" presName="chevronComposite1" presStyleCnt="0"/>
      <dgm:spPr/>
    </dgm:pt>
    <dgm:pt modelId="{F320DFD3-FF29-4102-BA84-85ABEB2DD674}" type="pres">
      <dgm:prSet presAssocID="{254F4968-BA95-47A4-97C1-A490740324DC}" presName="chevron1" presStyleLbl="sibTrans2D1" presStyleIdx="2" presStyleCnt="4"/>
      <dgm:spPr/>
    </dgm:pt>
    <dgm:pt modelId="{4E6E16DB-7E72-4526-A04F-7DAACEC0E341}" type="pres">
      <dgm:prSet presAssocID="{254F4968-BA95-47A4-97C1-A490740324DC}" presName="spChevron1" presStyleCnt="0"/>
      <dgm:spPr/>
    </dgm:pt>
    <dgm:pt modelId="{0B6DAB4F-156A-4289-B382-0C660C044336}" type="pres">
      <dgm:prSet presAssocID="{63EE2701-962F-4251-A4DD-54E070807618}" presName="middle" presStyleCnt="0"/>
      <dgm:spPr/>
    </dgm:pt>
    <dgm:pt modelId="{EA7A7126-950D-4A27-8720-B7AAEAF9A7CA}" type="pres">
      <dgm:prSet presAssocID="{63EE2701-962F-4251-A4DD-54E070807618}" presName="parTxMid" presStyleLbl="revTx" presStyleIdx="3" presStyleCnt="4"/>
      <dgm:spPr/>
    </dgm:pt>
    <dgm:pt modelId="{BCFBE217-D2F2-495F-8A99-43C7596F376D}" type="pres">
      <dgm:prSet presAssocID="{63EE2701-962F-4251-A4DD-54E070807618}" presName="spMid" presStyleCnt="0"/>
      <dgm:spPr/>
    </dgm:pt>
    <dgm:pt modelId="{9C06DA2B-7D55-4CEA-9406-E9A1354B0DFB}" type="pres">
      <dgm:prSet presAssocID="{3D28201A-5D97-4D14-BD68-A1E6FC0BA50C}" presName="chevronComposite1" presStyleCnt="0"/>
      <dgm:spPr/>
    </dgm:pt>
    <dgm:pt modelId="{9A6BC226-E910-4728-888F-3784F6237A07}" type="pres">
      <dgm:prSet presAssocID="{3D28201A-5D97-4D14-BD68-A1E6FC0BA50C}" presName="chevron1" presStyleLbl="sibTrans2D1" presStyleIdx="3" presStyleCnt="4"/>
      <dgm:spPr/>
    </dgm:pt>
    <dgm:pt modelId="{289850B2-9494-4E32-92C2-715212C6EA3D}" type="pres">
      <dgm:prSet presAssocID="{3D28201A-5D97-4D14-BD68-A1E6FC0BA50C}" presName="spChevron1" presStyleCnt="0"/>
      <dgm:spPr/>
    </dgm:pt>
    <dgm:pt modelId="{6E1BE88B-9622-4FD3-8B10-3ED8BA085338}" type="pres">
      <dgm:prSet presAssocID="{ECCC6C90-F580-4EBE-92C6-21441528EC43}" presName="last" presStyleCnt="0"/>
      <dgm:spPr/>
    </dgm:pt>
    <dgm:pt modelId="{A35128A6-810D-4160-99ED-C8CBB193130D}" type="pres">
      <dgm:prSet presAssocID="{ECCC6C90-F580-4EBE-92C6-21441528EC43}" presName="circleTx" presStyleLbl="node1" presStyleIdx="18" presStyleCnt="19"/>
      <dgm:spPr/>
    </dgm:pt>
    <dgm:pt modelId="{31CE7F92-7206-43D5-87AD-4741838E0BD1}" type="pres">
      <dgm:prSet presAssocID="{ECCC6C90-F580-4EBE-92C6-21441528EC43}" presName="spN" presStyleCnt="0"/>
      <dgm:spPr/>
    </dgm:pt>
  </dgm:ptLst>
  <dgm:cxnLst>
    <dgm:cxn modelId="{93F9801C-3DEB-4900-B377-87134B41C28E}" type="presOf" srcId="{F6E141DF-1393-4E31-A948-37B07EC3C9E9}" destId="{409E407B-A876-4280-B824-6FC0C1DF4323}" srcOrd="0" destOrd="0" presId="urn:microsoft.com/office/officeart/2009/3/layout/RandomtoResultProcess"/>
    <dgm:cxn modelId="{9E1E9A2F-8D87-49B5-B30C-D81A58C84988}" type="presOf" srcId="{1A2BDCD2-523C-4E9E-9D1C-AE8AB578B095}" destId="{33D6E41B-5459-49D5-96D3-A4B3E13E36B2}" srcOrd="0" destOrd="0" presId="urn:microsoft.com/office/officeart/2009/3/layout/RandomtoResultProcess"/>
    <dgm:cxn modelId="{ABEE2B3A-6062-4598-A5D3-457D79B29E93}" srcId="{2C6489FA-C98D-4154-8832-87EB47B15379}" destId="{E8AF8A2C-E5D3-48BF-AE0A-B88F567B88EC}" srcOrd="0" destOrd="0" parTransId="{DF9954E3-1963-4CF1-B7BB-43CAD29BD448}" sibTransId="{6725F0AC-CE65-4965-8A9B-F6267BC1743B}"/>
    <dgm:cxn modelId="{29BB4A3F-1F18-412A-B956-22BFED9FD2FC}" type="presOf" srcId="{ECCC6C90-F580-4EBE-92C6-21441528EC43}" destId="{A35128A6-810D-4160-99ED-C8CBB193130D}" srcOrd="0" destOrd="0" presId="urn:microsoft.com/office/officeart/2009/3/layout/RandomtoResultProcess"/>
    <dgm:cxn modelId="{0D9A4F45-EB11-404D-8480-A7FD5BAE39F9}" srcId="{2C6489FA-C98D-4154-8832-87EB47B15379}" destId="{F6E141DF-1393-4E31-A948-37B07EC3C9E9}" srcOrd="1" destOrd="0" parTransId="{19B35257-53B6-4908-91EB-6090659339F2}" sibTransId="{78DD64BE-40EF-4D85-B15E-D26954246F88}"/>
    <dgm:cxn modelId="{C169D44B-5C15-4076-9FA8-9CCBD5C35FA8}" type="presOf" srcId="{2C6489FA-C98D-4154-8832-87EB47B15379}" destId="{6FC06245-3B2A-47A1-829D-D394D4FB9C78}" srcOrd="0" destOrd="0" presId="urn:microsoft.com/office/officeart/2009/3/layout/RandomtoResultProcess"/>
    <dgm:cxn modelId="{9C641687-8D96-42CB-9BDC-489615D49E37}" srcId="{2C6489FA-C98D-4154-8832-87EB47B15379}" destId="{63EE2701-962F-4251-A4DD-54E070807618}" srcOrd="3" destOrd="0" parTransId="{CFF799C4-FDDE-4E36-B75C-9F137A0D3B37}" sibTransId="{3D28201A-5D97-4D14-BD68-A1E6FC0BA50C}"/>
    <dgm:cxn modelId="{AD9E4FA3-BB57-4349-84A9-3F41A8CE1DF8}" srcId="{2C6489FA-C98D-4154-8832-87EB47B15379}" destId="{ECCC6C90-F580-4EBE-92C6-21441528EC43}" srcOrd="4" destOrd="0" parTransId="{DFD9066B-9D4C-406A-8A5B-035366AEAB8D}" sibTransId="{BDC745E3-07CC-4DD9-8A94-7F050CBFC331}"/>
    <dgm:cxn modelId="{7F4AA1F1-4849-46D8-AA56-58F2366A05E7}" srcId="{2C6489FA-C98D-4154-8832-87EB47B15379}" destId="{1A2BDCD2-523C-4E9E-9D1C-AE8AB578B095}" srcOrd="2" destOrd="0" parTransId="{DFE6D686-D107-49BF-B3CA-18E48DBBA8A0}" sibTransId="{254F4968-BA95-47A4-97C1-A490740324DC}"/>
    <dgm:cxn modelId="{269E33F4-C0B5-45FC-994A-C7607052945C}" type="presOf" srcId="{E8AF8A2C-E5D3-48BF-AE0A-B88F567B88EC}" destId="{EEA4B69D-DEE4-41A0-B01C-4210A185B0C5}" srcOrd="0" destOrd="0" presId="urn:microsoft.com/office/officeart/2009/3/layout/RandomtoResultProcess"/>
    <dgm:cxn modelId="{A6D687FA-E0CB-4273-8AF0-3F0C50AEC6A5}" type="presOf" srcId="{63EE2701-962F-4251-A4DD-54E070807618}" destId="{EA7A7126-950D-4A27-8720-B7AAEAF9A7CA}" srcOrd="0" destOrd="0" presId="urn:microsoft.com/office/officeart/2009/3/layout/RandomtoResultProcess"/>
    <dgm:cxn modelId="{F4D4B824-0E8F-4F92-ACE2-7C8A6714ED03}" type="presParOf" srcId="{6FC06245-3B2A-47A1-829D-D394D4FB9C78}" destId="{7F054C1F-AC65-449E-AC1B-52E31D4E65CF}" srcOrd="0" destOrd="0" presId="urn:microsoft.com/office/officeart/2009/3/layout/RandomtoResultProcess"/>
    <dgm:cxn modelId="{E0BD9711-4029-44D8-9F4B-A46638061254}" type="presParOf" srcId="{7F054C1F-AC65-449E-AC1B-52E31D4E65CF}" destId="{EEA4B69D-DEE4-41A0-B01C-4210A185B0C5}" srcOrd="0" destOrd="0" presId="urn:microsoft.com/office/officeart/2009/3/layout/RandomtoResultProcess"/>
    <dgm:cxn modelId="{344B1926-562F-401D-A58E-9B03933874CF}" type="presParOf" srcId="{7F054C1F-AC65-449E-AC1B-52E31D4E65CF}" destId="{65940370-E5CC-41D6-BE34-5A1C575E4610}" srcOrd="1" destOrd="0" presId="urn:microsoft.com/office/officeart/2009/3/layout/RandomtoResultProcess"/>
    <dgm:cxn modelId="{6355F64C-D63D-4AF9-9DE3-354346B9D85E}" type="presParOf" srcId="{7F054C1F-AC65-449E-AC1B-52E31D4E65CF}" destId="{A190CF27-29D3-4A7E-B78A-84E6EA4D0BF6}" srcOrd="2" destOrd="0" presId="urn:microsoft.com/office/officeart/2009/3/layout/RandomtoResultProcess"/>
    <dgm:cxn modelId="{FE7F8CE6-B17F-461B-9643-32F62078227D}" type="presParOf" srcId="{7F054C1F-AC65-449E-AC1B-52E31D4E65CF}" destId="{E9C56DA8-F1D8-4963-9B4F-6C7E697C8470}" srcOrd="3" destOrd="0" presId="urn:microsoft.com/office/officeart/2009/3/layout/RandomtoResultProcess"/>
    <dgm:cxn modelId="{002EAE1B-3491-46BC-9F0B-0E4058DD5C69}" type="presParOf" srcId="{7F054C1F-AC65-449E-AC1B-52E31D4E65CF}" destId="{5593D964-060B-40B5-8151-AD8EF88B0B0B}" srcOrd="4" destOrd="0" presId="urn:microsoft.com/office/officeart/2009/3/layout/RandomtoResultProcess"/>
    <dgm:cxn modelId="{94D327BB-86A5-4029-AFBD-5A4186886CCF}" type="presParOf" srcId="{7F054C1F-AC65-449E-AC1B-52E31D4E65CF}" destId="{922FD007-30E4-4F39-9909-68140821ED74}" srcOrd="5" destOrd="0" presId="urn:microsoft.com/office/officeart/2009/3/layout/RandomtoResultProcess"/>
    <dgm:cxn modelId="{7156CCC4-B5AD-4746-BAD2-96DC490907B5}" type="presParOf" srcId="{7F054C1F-AC65-449E-AC1B-52E31D4E65CF}" destId="{2F579D96-EA13-4EDA-9A01-97F8C77DDBE0}" srcOrd="6" destOrd="0" presId="urn:microsoft.com/office/officeart/2009/3/layout/RandomtoResultProcess"/>
    <dgm:cxn modelId="{9463B0E8-3AA2-44A7-BE55-3442D11C5705}" type="presParOf" srcId="{7F054C1F-AC65-449E-AC1B-52E31D4E65CF}" destId="{8EC6D571-2A26-4BAF-84EB-D84496D5429C}" srcOrd="7" destOrd="0" presId="urn:microsoft.com/office/officeart/2009/3/layout/RandomtoResultProcess"/>
    <dgm:cxn modelId="{EB370428-E7DA-40FC-91B2-4EDEB8C89A01}" type="presParOf" srcId="{7F054C1F-AC65-449E-AC1B-52E31D4E65CF}" destId="{880F172A-7BC9-4561-AFB9-9EE782F1860A}" srcOrd="8" destOrd="0" presId="urn:microsoft.com/office/officeart/2009/3/layout/RandomtoResultProcess"/>
    <dgm:cxn modelId="{5740DCF0-C0FB-4581-AB68-53955BD6DD71}" type="presParOf" srcId="{7F054C1F-AC65-449E-AC1B-52E31D4E65CF}" destId="{9337610D-0195-44CA-B367-CA8B00798E66}" srcOrd="9" destOrd="0" presId="urn:microsoft.com/office/officeart/2009/3/layout/RandomtoResultProcess"/>
    <dgm:cxn modelId="{95C9C86E-1E0D-4860-8B54-6EE4E44DCDDC}" type="presParOf" srcId="{7F054C1F-AC65-449E-AC1B-52E31D4E65CF}" destId="{0334F75D-F4F3-4F3D-93FA-E567F5A87182}" srcOrd="10" destOrd="0" presId="urn:microsoft.com/office/officeart/2009/3/layout/RandomtoResultProcess"/>
    <dgm:cxn modelId="{689B2897-43EE-48E4-BF06-F0CF7CF5208B}" type="presParOf" srcId="{7F054C1F-AC65-449E-AC1B-52E31D4E65CF}" destId="{33B9774F-331C-4DC2-A9B9-C6B7A42D6A80}" srcOrd="11" destOrd="0" presId="urn:microsoft.com/office/officeart/2009/3/layout/RandomtoResultProcess"/>
    <dgm:cxn modelId="{57E952AF-3858-41F0-B4F1-77B9FF38A9D8}" type="presParOf" srcId="{7F054C1F-AC65-449E-AC1B-52E31D4E65CF}" destId="{6E434231-D395-4728-A638-7AA86C6983D9}" srcOrd="12" destOrd="0" presId="urn:microsoft.com/office/officeart/2009/3/layout/RandomtoResultProcess"/>
    <dgm:cxn modelId="{692D8BA9-B951-4BE5-ADD2-E76AD5DE1DD5}" type="presParOf" srcId="{7F054C1F-AC65-449E-AC1B-52E31D4E65CF}" destId="{20385989-67D8-4356-A31B-983216FAAB61}" srcOrd="13" destOrd="0" presId="urn:microsoft.com/office/officeart/2009/3/layout/RandomtoResultProcess"/>
    <dgm:cxn modelId="{F83D644D-3252-49E5-918C-DA8D171EDC82}" type="presParOf" srcId="{7F054C1F-AC65-449E-AC1B-52E31D4E65CF}" destId="{2A6EE132-406B-41BB-8DC9-C61AD63B3F29}" srcOrd="14" destOrd="0" presId="urn:microsoft.com/office/officeart/2009/3/layout/RandomtoResultProcess"/>
    <dgm:cxn modelId="{699EB025-19B2-4ED4-9023-844DD742AFFE}" type="presParOf" srcId="{7F054C1F-AC65-449E-AC1B-52E31D4E65CF}" destId="{DDB9EB94-12B8-4C7C-91E7-3305102CD39F}" srcOrd="15" destOrd="0" presId="urn:microsoft.com/office/officeart/2009/3/layout/RandomtoResultProcess"/>
    <dgm:cxn modelId="{6E4357D3-8582-4B9D-807D-5A66FAEC90DE}" type="presParOf" srcId="{7F054C1F-AC65-449E-AC1B-52E31D4E65CF}" destId="{51F4EEBD-76F9-48FB-87D5-F1AD60BB575C}" srcOrd="16" destOrd="0" presId="urn:microsoft.com/office/officeart/2009/3/layout/RandomtoResultProcess"/>
    <dgm:cxn modelId="{BF96D1BD-C440-472A-8C46-CEF8C42E95D9}" type="presParOf" srcId="{7F054C1F-AC65-449E-AC1B-52E31D4E65CF}" destId="{F6555643-E13D-4FA8-B4D0-A8BF66BA3E65}" srcOrd="17" destOrd="0" presId="urn:microsoft.com/office/officeart/2009/3/layout/RandomtoResultProcess"/>
    <dgm:cxn modelId="{6F50B929-A569-4E80-8FFB-D08D2C0E0E1F}" type="presParOf" srcId="{7F054C1F-AC65-449E-AC1B-52E31D4E65CF}" destId="{D259558F-5844-47E2-B145-91BA899A051B}" srcOrd="18" destOrd="0" presId="urn:microsoft.com/office/officeart/2009/3/layout/RandomtoResultProcess"/>
    <dgm:cxn modelId="{072D1B14-F1F3-4D4A-B097-4E9EE371560B}" type="presParOf" srcId="{6FC06245-3B2A-47A1-829D-D394D4FB9C78}" destId="{B656A96E-C9E7-4B7B-B610-8C4B710FA83C}" srcOrd="1" destOrd="0" presId="urn:microsoft.com/office/officeart/2009/3/layout/RandomtoResultProcess"/>
    <dgm:cxn modelId="{28551971-F03F-469D-934F-0984564D8B7D}" type="presParOf" srcId="{B656A96E-C9E7-4B7B-B610-8C4B710FA83C}" destId="{21B111C6-C2D3-4127-8B46-B295ED40B9FD}" srcOrd="0" destOrd="0" presId="urn:microsoft.com/office/officeart/2009/3/layout/RandomtoResultProcess"/>
    <dgm:cxn modelId="{27D4813D-80A4-4A26-AF08-066A05231713}" type="presParOf" srcId="{B656A96E-C9E7-4B7B-B610-8C4B710FA83C}" destId="{1DD83CB0-99AC-4C74-8112-3E6A30E8C4D0}" srcOrd="1" destOrd="0" presId="urn:microsoft.com/office/officeart/2009/3/layout/RandomtoResultProcess"/>
    <dgm:cxn modelId="{68E2476C-8A12-4972-9B34-5B41AABDE63E}" type="presParOf" srcId="{6FC06245-3B2A-47A1-829D-D394D4FB9C78}" destId="{211F36D4-9096-436D-925F-C3DA5093445B}" srcOrd="2" destOrd="0" presId="urn:microsoft.com/office/officeart/2009/3/layout/RandomtoResultProcess"/>
    <dgm:cxn modelId="{3B63F925-8A5E-4497-A6AA-76230991359C}" type="presParOf" srcId="{211F36D4-9096-436D-925F-C3DA5093445B}" destId="{409E407B-A876-4280-B824-6FC0C1DF4323}" srcOrd="0" destOrd="0" presId="urn:microsoft.com/office/officeart/2009/3/layout/RandomtoResultProcess"/>
    <dgm:cxn modelId="{19DDA7F6-65AF-4B4C-9E0D-DBC3223EF136}" type="presParOf" srcId="{211F36D4-9096-436D-925F-C3DA5093445B}" destId="{E3FA4501-CEC0-44F1-996C-BCB0B5D69401}" srcOrd="1" destOrd="0" presId="urn:microsoft.com/office/officeart/2009/3/layout/RandomtoResultProcess"/>
    <dgm:cxn modelId="{2B6EBDE7-8C75-49A5-A962-073AD2805354}" type="presParOf" srcId="{6FC06245-3B2A-47A1-829D-D394D4FB9C78}" destId="{C260E7D4-5B73-450E-A9D4-37E7051B6D01}" srcOrd="3" destOrd="0" presId="urn:microsoft.com/office/officeart/2009/3/layout/RandomtoResultProcess"/>
    <dgm:cxn modelId="{C4AE2EB2-E334-4923-8E5A-FA6B2734B4C7}" type="presParOf" srcId="{C260E7D4-5B73-450E-A9D4-37E7051B6D01}" destId="{A687223B-E12A-4BC0-8F3B-E0E7E0388071}" srcOrd="0" destOrd="0" presId="urn:microsoft.com/office/officeart/2009/3/layout/RandomtoResultProcess"/>
    <dgm:cxn modelId="{A3AB3D78-C29F-47F5-8B6B-B8EF170282B9}" type="presParOf" srcId="{C260E7D4-5B73-450E-A9D4-37E7051B6D01}" destId="{8A9B08C8-BB41-403C-A8C7-6D1A86D30735}" srcOrd="1" destOrd="0" presId="urn:microsoft.com/office/officeart/2009/3/layout/RandomtoResultProcess"/>
    <dgm:cxn modelId="{96E3C404-D76D-477A-B4BF-756F37C2C033}" type="presParOf" srcId="{6FC06245-3B2A-47A1-829D-D394D4FB9C78}" destId="{83500C58-B11B-4FF2-8486-846E9D74FD82}" srcOrd="4" destOrd="0" presId="urn:microsoft.com/office/officeart/2009/3/layout/RandomtoResultProcess"/>
    <dgm:cxn modelId="{0E761D11-D819-4DE5-B3E5-BED228867B5A}" type="presParOf" srcId="{83500C58-B11B-4FF2-8486-846E9D74FD82}" destId="{33D6E41B-5459-49D5-96D3-A4B3E13E36B2}" srcOrd="0" destOrd="0" presId="urn:microsoft.com/office/officeart/2009/3/layout/RandomtoResultProcess"/>
    <dgm:cxn modelId="{945A0087-26EB-4D14-8776-8204F0BB902E}" type="presParOf" srcId="{83500C58-B11B-4FF2-8486-846E9D74FD82}" destId="{88D43880-B816-44AC-A5F7-D4D98627B861}" srcOrd="1" destOrd="0" presId="urn:microsoft.com/office/officeart/2009/3/layout/RandomtoResultProcess"/>
    <dgm:cxn modelId="{77251701-B874-4926-BD3B-AE43B862EB58}" type="presParOf" srcId="{6FC06245-3B2A-47A1-829D-D394D4FB9C78}" destId="{736196BB-4E95-4D96-A5D2-DD992480380B}" srcOrd="5" destOrd="0" presId="urn:microsoft.com/office/officeart/2009/3/layout/RandomtoResultProcess"/>
    <dgm:cxn modelId="{BD5C75C7-64C8-485A-ADCA-59DAC0F5FE62}" type="presParOf" srcId="{736196BB-4E95-4D96-A5D2-DD992480380B}" destId="{F320DFD3-FF29-4102-BA84-85ABEB2DD674}" srcOrd="0" destOrd="0" presId="urn:microsoft.com/office/officeart/2009/3/layout/RandomtoResultProcess"/>
    <dgm:cxn modelId="{124237D4-0D9B-4061-B816-28296D63D17D}" type="presParOf" srcId="{736196BB-4E95-4D96-A5D2-DD992480380B}" destId="{4E6E16DB-7E72-4526-A04F-7DAACEC0E341}" srcOrd="1" destOrd="0" presId="urn:microsoft.com/office/officeart/2009/3/layout/RandomtoResultProcess"/>
    <dgm:cxn modelId="{0ACB695F-6D01-477F-B197-C7C1E0B99825}" type="presParOf" srcId="{6FC06245-3B2A-47A1-829D-D394D4FB9C78}" destId="{0B6DAB4F-156A-4289-B382-0C660C044336}" srcOrd="6" destOrd="0" presId="urn:microsoft.com/office/officeart/2009/3/layout/RandomtoResultProcess"/>
    <dgm:cxn modelId="{9843F3F5-D62B-4318-82B9-C00EF5964A12}" type="presParOf" srcId="{0B6DAB4F-156A-4289-B382-0C660C044336}" destId="{EA7A7126-950D-4A27-8720-B7AAEAF9A7CA}" srcOrd="0" destOrd="0" presId="urn:microsoft.com/office/officeart/2009/3/layout/RandomtoResultProcess"/>
    <dgm:cxn modelId="{C3D15F05-FDCA-4187-91E0-1C8919BFABDB}" type="presParOf" srcId="{0B6DAB4F-156A-4289-B382-0C660C044336}" destId="{BCFBE217-D2F2-495F-8A99-43C7596F376D}" srcOrd="1" destOrd="0" presId="urn:microsoft.com/office/officeart/2009/3/layout/RandomtoResultProcess"/>
    <dgm:cxn modelId="{9BB3B1E3-C98D-4B06-8D76-41A3E089B4F6}" type="presParOf" srcId="{6FC06245-3B2A-47A1-829D-D394D4FB9C78}" destId="{9C06DA2B-7D55-4CEA-9406-E9A1354B0DFB}" srcOrd="7" destOrd="0" presId="urn:microsoft.com/office/officeart/2009/3/layout/RandomtoResultProcess"/>
    <dgm:cxn modelId="{6C2787F6-2B3F-4895-8225-45152F1CB3DB}" type="presParOf" srcId="{9C06DA2B-7D55-4CEA-9406-E9A1354B0DFB}" destId="{9A6BC226-E910-4728-888F-3784F6237A07}" srcOrd="0" destOrd="0" presId="urn:microsoft.com/office/officeart/2009/3/layout/RandomtoResultProcess"/>
    <dgm:cxn modelId="{7CED14B3-8B5F-4509-A86C-F6DA52902CF3}" type="presParOf" srcId="{9C06DA2B-7D55-4CEA-9406-E9A1354B0DFB}" destId="{289850B2-9494-4E32-92C2-715212C6EA3D}" srcOrd="1" destOrd="0" presId="urn:microsoft.com/office/officeart/2009/3/layout/RandomtoResultProcess"/>
    <dgm:cxn modelId="{6F313198-4094-491E-9FD9-09E9EFE73EFD}" type="presParOf" srcId="{6FC06245-3B2A-47A1-829D-D394D4FB9C78}" destId="{6E1BE88B-9622-4FD3-8B10-3ED8BA085338}" srcOrd="8" destOrd="0" presId="urn:microsoft.com/office/officeart/2009/3/layout/RandomtoResultProcess"/>
    <dgm:cxn modelId="{18DBE601-163E-41BE-8720-FABA65A34DFD}" type="presParOf" srcId="{6E1BE88B-9622-4FD3-8B10-3ED8BA085338}" destId="{A35128A6-810D-4160-99ED-C8CBB193130D}" srcOrd="0" destOrd="0" presId="urn:microsoft.com/office/officeart/2009/3/layout/RandomtoResultProcess"/>
    <dgm:cxn modelId="{FC206C1C-9068-42FB-B196-3EA9847CC12B}" type="presParOf" srcId="{6E1BE88B-9622-4FD3-8B10-3ED8BA085338}" destId="{31CE7F92-7206-43D5-87AD-4741838E0BD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752837-0E41-4B68-9352-33542395FC7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18C1FD-33BA-4D86-8CBC-6DCD0B11C081}">
      <dgm:prSet phldrT="[Texte]" custT="1"/>
      <dgm:spPr>
        <a:solidFill>
          <a:schemeClr val="accent6"/>
        </a:solidFill>
      </dgm:spPr>
      <dgm:t>
        <a:bodyPr/>
        <a:lstStyle/>
        <a:p>
          <a:r>
            <a:rPr lang="fr-FR" sz="1600" dirty="0"/>
            <a:t>Plan et objets métiers</a:t>
          </a:r>
        </a:p>
      </dgm:t>
    </dgm:pt>
    <dgm:pt modelId="{A192BD2C-9937-4E1B-B7F5-200760ED7EBD}" type="parTrans" cxnId="{2C142EDE-40CA-4FE9-AE9E-73C442072B5C}">
      <dgm:prSet/>
      <dgm:spPr/>
      <dgm:t>
        <a:bodyPr/>
        <a:lstStyle/>
        <a:p>
          <a:endParaRPr lang="fr-FR" sz="1600"/>
        </a:p>
      </dgm:t>
    </dgm:pt>
    <dgm:pt modelId="{74C6D6A4-05BA-4CEB-A6F2-343160B838AC}" type="sibTrans" cxnId="{2C142EDE-40CA-4FE9-AE9E-73C442072B5C}">
      <dgm:prSet custT="1"/>
      <dgm:spPr/>
      <dgm:t>
        <a:bodyPr/>
        <a:lstStyle/>
        <a:p>
          <a:r>
            <a:rPr lang="fr-FR" sz="1600" dirty="0"/>
            <a:t>Apprenant</a:t>
          </a:r>
        </a:p>
      </dgm:t>
    </dgm:pt>
    <dgm:pt modelId="{463D5582-3FBA-445A-AF8B-73BC73B289CD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/>
            <a:t>Circuit de validation</a:t>
          </a:r>
        </a:p>
      </dgm:t>
    </dgm:pt>
    <dgm:pt modelId="{D467B6ED-0444-4286-9AA6-8C8135F0D271}" type="parTrans" cxnId="{39E6F16B-6C03-4586-B449-C48E7EFE9C58}">
      <dgm:prSet/>
      <dgm:spPr/>
      <dgm:t>
        <a:bodyPr/>
        <a:lstStyle/>
        <a:p>
          <a:endParaRPr lang="fr-FR" sz="1600"/>
        </a:p>
      </dgm:t>
    </dgm:pt>
    <dgm:pt modelId="{8F872EE3-F5EA-47F9-94C9-30E194AB77D0}" type="sibTrans" cxnId="{39E6F16B-6C03-4586-B449-C48E7EFE9C58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sz="1600" dirty="0"/>
            <a:t>Semestriali-sation</a:t>
          </a:r>
        </a:p>
      </dgm:t>
    </dgm:pt>
    <dgm:pt modelId="{0A051283-D04D-40DD-812D-B282377BAB3A}">
      <dgm:prSet phldrT="[Texte]" custT="1"/>
      <dgm:spPr/>
      <dgm:t>
        <a:bodyPr/>
        <a:lstStyle/>
        <a:p>
          <a:r>
            <a:rPr lang="fr-FR" sz="1600" dirty="0"/>
            <a:t>MIREX</a:t>
          </a:r>
        </a:p>
      </dgm:t>
    </dgm:pt>
    <dgm:pt modelId="{49B6323C-D342-4A2B-8F9C-F45979710537}" type="parTrans" cxnId="{089A8A96-2C13-4743-A229-0082C26727EE}">
      <dgm:prSet/>
      <dgm:spPr/>
      <dgm:t>
        <a:bodyPr/>
        <a:lstStyle/>
        <a:p>
          <a:endParaRPr lang="fr-FR" sz="1600"/>
        </a:p>
      </dgm:t>
    </dgm:pt>
    <dgm:pt modelId="{62F54A2C-E203-4F57-81A8-46930CE6BCDD}" type="sibTrans" cxnId="{089A8A96-2C13-4743-A229-0082C26727EE}">
      <dgm:prSet custT="1"/>
      <dgm:spPr>
        <a:solidFill>
          <a:schemeClr val="accent4"/>
        </a:solidFill>
      </dgm:spPr>
      <dgm:t>
        <a:bodyPr/>
        <a:lstStyle/>
        <a:p>
          <a:r>
            <a:rPr lang="fr-FR" sz="1600" dirty="0"/>
            <a:t>Référentiel</a:t>
          </a:r>
        </a:p>
      </dgm:t>
    </dgm:pt>
    <dgm:pt modelId="{87EC75A8-876E-44D5-8CB2-F0236C9940C1}" type="pres">
      <dgm:prSet presAssocID="{17752837-0E41-4B68-9352-33542395FC7F}" presName="Name0" presStyleCnt="0">
        <dgm:presLayoutVars>
          <dgm:chMax/>
          <dgm:chPref/>
          <dgm:dir/>
          <dgm:animLvl val="lvl"/>
        </dgm:presLayoutVars>
      </dgm:prSet>
      <dgm:spPr/>
    </dgm:pt>
    <dgm:pt modelId="{1E74354D-794B-4476-AC4C-52EA53005F09}" type="pres">
      <dgm:prSet presAssocID="{1418C1FD-33BA-4D86-8CBC-6DCD0B11C081}" presName="composite" presStyleCnt="0"/>
      <dgm:spPr/>
    </dgm:pt>
    <dgm:pt modelId="{A346592E-981B-42F9-A8AC-CCCF76325CFD}" type="pres">
      <dgm:prSet presAssocID="{1418C1FD-33BA-4D86-8CBC-6DCD0B11C081}" presName="Parent1" presStyleLbl="node1" presStyleIdx="0" presStyleCnt="6" custLinFactNeighborX="11034" custLinFactNeighborY="-20">
        <dgm:presLayoutVars>
          <dgm:chMax val="1"/>
          <dgm:chPref val="1"/>
          <dgm:bulletEnabled val="1"/>
        </dgm:presLayoutVars>
      </dgm:prSet>
      <dgm:spPr/>
    </dgm:pt>
    <dgm:pt modelId="{BFD778FA-975B-4FDE-A86A-B666F2B54680}" type="pres">
      <dgm:prSet presAssocID="{1418C1FD-33BA-4D86-8CBC-6DCD0B11C081}" presName="Childtext1" presStyleLbl="revTx" presStyleIdx="0" presStyleCnt="3" custScaleX="131031" custLinFactNeighborX="24166" custLinFactNeighborY="729">
        <dgm:presLayoutVars>
          <dgm:chMax val="0"/>
          <dgm:chPref val="0"/>
          <dgm:bulletEnabled val="1"/>
        </dgm:presLayoutVars>
      </dgm:prSet>
      <dgm:spPr/>
    </dgm:pt>
    <dgm:pt modelId="{9614F820-7FD4-468B-AC5B-A2053971F155}" type="pres">
      <dgm:prSet presAssocID="{1418C1FD-33BA-4D86-8CBC-6DCD0B11C081}" presName="BalanceSpacing" presStyleCnt="0"/>
      <dgm:spPr/>
    </dgm:pt>
    <dgm:pt modelId="{0449E608-6D39-4E1B-BB40-04872FD4092B}" type="pres">
      <dgm:prSet presAssocID="{1418C1FD-33BA-4D86-8CBC-6DCD0B11C081}" presName="BalanceSpacing1" presStyleCnt="0"/>
      <dgm:spPr/>
    </dgm:pt>
    <dgm:pt modelId="{6603F048-7D58-4ADF-95B3-D04EE4564921}" type="pres">
      <dgm:prSet presAssocID="{74C6D6A4-05BA-4CEB-A6F2-343160B838AC}" presName="Accent1Text" presStyleLbl="node1" presStyleIdx="1" presStyleCnt="6" custLinFactNeighborX="11034" custLinFactNeighborY="-20"/>
      <dgm:spPr/>
    </dgm:pt>
    <dgm:pt modelId="{3E993037-6C8A-4787-A642-9B429E0F5435}" type="pres">
      <dgm:prSet presAssocID="{74C6D6A4-05BA-4CEB-A6F2-343160B838AC}" presName="spaceBetweenRectangles" presStyleCnt="0"/>
      <dgm:spPr/>
    </dgm:pt>
    <dgm:pt modelId="{C9263844-47D4-47D4-8ECE-6F2E7FE9808A}" type="pres">
      <dgm:prSet presAssocID="{463D5582-3FBA-445A-AF8B-73BC73B289CD}" presName="composite" presStyleCnt="0"/>
      <dgm:spPr/>
    </dgm:pt>
    <dgm:pt modelId="{3B5E14DC-D600-4625-82CD-CA061A1C743C}" type="pres">
      <dgm:prSet presAssocID="{463D5582-3FBA-445A-AF8B-73BC73B289CD}" presName="Parent1" presStyleLbl="node1" presStyleIdx="2" presStyleCnt="6" custLinFactNeighborX="-5779" custLinFactNeighborY="298">
        <dgm:presLayoutVars>
          <dgm:chMax val="1"/>
          <dgm:chPref val="1"/>
          <dgm:bulletEnabled val="1"/>
        </dgm:presLayoutVars>
      </dgm:prSet>
      <dgm:spPr/>
    </dgm:pt>
    <dgm:pt modelId="{C294FA89-D09D-4ACC-9D16-58F188C9DD93}" type="pres">
      <dgm:prSet presAssocID="{463D5582-3FBA-445A-AF8B-73BC73B289CD}" presName="Childtext1" presStyleLbl="revTx" presStyleIdx="1" presStyleCnt="3" custScaleX="123245" custLinFactNeighborX="-16085" custLinFactNeighborY="992">
        <dgm:presLayoutVars>
          <dgm:chMax val="0"/>
          <dgm:chPref val="0"/>
          <dgm:bulletEnabled val="1"/>
        </dgm:presLayoutVars>
      </dgm:prSet>
      <dgm:spPr/>
    </dgm:pt>
    <dgm:pt modelId="{B7AE9700-B1A0-4D69-9103-7760155284A9}" type="pres">
      <dgm:prSet presAssocID="{463D5582-3FBA-445A-AF8B-73BC73B289CD}" presName="BalanceSpacing" presStyleCnt="0"/>
      <dgm:spPr/>
    </dgm:pt>
    <dgm:pt modelId="{CF6017B3-9C30-4BC2-B2C8-7D34C0D487B9}" type="pres">
      <dgm:prSet presAssocID="{463D5582-3FBA-445A-AF8B-73BC73B289CD}" presName="BalanceSpacing1" presStyleCnt="0"/>
      <dgm:spPr/>
    </dgm:pt>
    <dgm:pt modelId="{6BED9C2A-AB49-42DF-B1B0-325B68FDFCCC}" type="pres">
      <dgm:prSet presAssocID="{8F872EE3-F5EA-47F9-94C9-30E194AB77D0}" presName="Accent1Text" presStyleLbl="node1" presStyleIdx="3" presStyleCnt="6" custLinFactNeighborX="-5779" custLinFactNeighborY="298"/>
      <dgm:spPr/>
    </dgm:pt>
    <dgm:pt modelId="{466D16B3-DDB9-4382-920D-0645933E738B}" type="pres">
      <dgm:prSet presAssocID="{8F872EE3-F5EA-47F9-94C9-30E194AB77D0}" presName="spaceBetweenRectangles" presStyleCnt="0"/>
      <dgm:spPr/>
    </dgm:pt>
    <dgm:pt modelId="{18209409-A9A4-4882-A18F-E4DA100AF94F}" type="pres">
      <dgm:prSet presAssocID="{0A051283-D04D-40DD-812D-B282377BAB3A}" presName="composite" presStyleCnt="0"/>
      <dgm:spPr/>
    </dgm:pt>
    <dgm:pt modelId="{03D2847D-4F01-46A9-9F9C-DE8648EB4AFB}" type="pres">
      <dgm:prSet presAssocID="{0A051283-D04D-40DD-812D-B282377BAB3A}" presName="Parent1" presStyleLbl="node1" presStyleIdx="4" presStyleCnt="6" custLinFactNeighborX="12084" custLinFactNeighborY="20">
        <dgm:presLayoutVars>
          <dgm:chMax val="1"/>
          <dgm:chPref val="1"/>
          <dgm:bulletEnabled val="1"/>
        </dgm:presLayoutVars>
      </dgm:prSet>
      <dgm:spPr/>
    </dgm:pt>
    <dgm:pt modelId="{C479FF43-C30A-45A8-B5E3-06FEB633A3BF}" type="pres">
      <dgm:prSet presAssocID="{0A051283-D04D-40DD-812D-B282377BAB3A}" presName="Childtext1" presStyleLbl="revTx" presStyleIdx="2" presStyleCnt="3" custScaleX="136024" custLinFactX="-100000" custLinFactY="-100000" custLinFactNeighborX="-174929" custLinFactNeighborY="-182768">
        <dgm:presLayoutVars>
          <dgm:chMax val="0"/>
          <dgm:chPref val="0"/>
          <dgm:bulletEnabled val="1"/>
        </dgm:presLayoutVars>
      </dgm:prSet>
      <dgm:spPr/>
    </dgm:pt>
    <dgm:pt modelId="{CFEB0661-BE55-4627-A169-59863CA42FAE}" type="pres">
      <dgm:prSet presAssocID="{0A051283-D04D-40DD-812D-B282377BAB3A}" presName="BalanceSpacing" presStyleCnt="0"/>
      <dgm:spPr/>
    </dgm:pt>
    <dgm:pt modelId="{29878AA9-2A7A-4EC6-9B48-1151096E78D4}" type="pres">
      <dgm:prSet presAssocID="{0A051283-D04D-40DD-812D-B282377BAB3A}" presName="BalanceSpacing1" presStyleCnt="0"/>
      <dgm:spPr/>
    </dgm:pt>
    <dgm:pt modelId="{6619AEDD-6D05-4D93-A5D6-14A9797D8583}" type="pres">
      <dgm:prSet presAssocID="{62F54A2C-E203-4F57-81A8-46930CE6BCDD}" presName="Accent1Text" presStyleLbl="node1" presStyleIdx="5" presStyleCnt="6" custLinFactNeighborX="12084" custLinFactNeighborY="20"/>
      <dgm:spPr/>
    </dgm:pt>
  </dgm:ptLst>
  <dgm:cxnLst>
    <dgm:cxn modelId="{8442A60E-1ACE-4A9C-8F8C-E1FAC3D2D833}" type="presOf" srcId="{8F872EE3-F5EA-47F9-94C9-30E194AB77D0}" destId="{6BED9C2A-AB49-42DF-B1B0-325B68FDFCCC}" srcOrd="0" destOrd="0" presId="urn:microsoft.com/office/officeart/2008/layout/AlternatingHexagons"/>
    <dgm:cxn modelId="{F2E8B412-252E-4896-B590-3E692C01C625}" type="presOf" srcId="{62F54A2C-E203-4F57-81A8-46930CE6BCDD}" destId="{6619AEDD-6D05-4D93-A5D6-14A9797D8583}" srcOrd="0" destOrd="0" presId="urn:microsoft.com/office/officeart/2008/layout/AlternatingHexagons"/>
    <dgm:cxn modelId="{F97FDF16-06B9-43AE-9EE6-7BD53EB6F0D7}" type="presOf" srcId="{17752837-0E41-4B68-9352-33542395FC7F}" destId="{87EC75A8-876E-44D5-8CB2-F0236C9940C1}" srcOrd="0" destOrd="0" presId="urn:microsoft.com/office/officeart/2008/layout/AlternatingHexagons"/>
    <dgm:cxn modelId="{39E6F16B-6C03-4586-B449-C48E7EFE9C58}" srcId="{17752837-0E41-4B68-9352-33542395FC7F}" destId="{463D5582-3FBA-445A-AF8B-73BC73B289CD}" srcOrd="1" destOrd="0" parTransId="{D467B6ED-0444-4286-9AA6-8C8135F0D271}" sibTransId="{8F872EE3-F5EA-47F9-94C9-30E194AB77D0}"/>
    <dgm:cxn modelId="{B5A64055-78FB-4CD3-9E89-02B6FE983688}" type="presOf" srcId="{0A051283-D04D-40DD-812D-B282377BAB3A}" destId="{03D2847D-4F01-46A9-9F9C-DE8648EB4AFB}" srcOrd="0" destOrd="0" presId="urn:microsoft.com/office/officeart/2008/layout/AlternatingHexagons"/>
    <dgm:cxn modelId="{089A8A96-2C13-4743-A229-0082C26727EE}" srcId="{17752837-0E41-4B68-9352-33542395FC7F}" destId="{0A051283-D04D-40DD-812D-B282377BAB3A}" srcOrd="2" destOrd="0" parTransId="{49B6323C-D342-4A2B-8F9C-F45979710537}" sibTransId="{62F54A2C-E203-4F57-81A8-46930CE6BCDD}"/>
    <dgm:cxn modelId="{96DF65A0-2DAC-43A7-86A6-4D55F470C3A8}" type="presOf" srcId="{1418C1FD-33BA-4D86-8CBC-6DCD0B11C081}" destId="{A346592E-981B-42F9-A8AC-CCCF76325CFD}" srcOrd="0" destOrd="0" presId="urn:microsoft.com/office/officeart/2008/layout/AlternatingHexagons"/>
    <dgm:cxn modelId="{A6920CCD-FC44-4108-9BD3-90ED3B4106C1}" type="presOf" srcId="{463D5582-3FBA-445A-AF8B-73BC73B289CD}" destId="{3B5E14DC-D600-4625-82CD-CA061A1C743C}" srcOrd="0" destOrd="0" presId="urn:microsoft.com/office/officeart/2008/layout/AlternatingHexagons"/>
    <dgm:cxn modelId="{C8CDC4D7-6F2B-4279-8662-42BBE2D3E6E4}" type="presOf" srcId="{74C6D6A4-05BA-4CEB-A6F2-343160B838AC}" destId="{6603F048-7D58-4ADF-95B3-D04EE4564921}" srcOrd="0" destOrd="0" presId="urn:microsoft.com/office/officeart/2008/layout/AlternatingHexagons"/>
    <dgm:cxn modelId="{2C142EDE-40CA-4FE9-AE9E-73C442072B5C}" srcId="{17752837-0E41-4B68-9352-33542395FC7F}" destId="{1418C1FD-33BA-4D86-8CBC-6DCD0B11C081}" srcOrd="0" destOrd="0" parTransId="{A192BD2C-9937-4E1B-B7F5-200760ED7EBD}" sibTransId="{74C6D6A4-05BA-4CEB-A6F2-343160B838AC}"/>
    <dgm:cxn modelId="{1D7BCC14-9F6D-4F45-9168-093CD2DC6D93}" type="presParOf" srcId="{87EC75A8-876E-44D5-8CB2-F0236C9940C1}" destId="{1E74354D-794B-4476-AC4C-52EA53005F09}" srcOrd="0" destOrd="0" presId="urn:microsoft.com/office/officeart/2008/layout/AlternatingHexagons"/>
    <dgm:cxn modelId="{6E0FF523-950E-45AE-B551-F3BDDD7927C5}" type="presParOf" srcId="{1E74354D-794B-4476-AC4C-52EA53005F09}" destId="{A346592E-981B-42F9-A8AC-CCCF76325CFD}" srcOrd="0" destOrd="0" presId="urn:microsoft.com/office/officeart/2008/layout/AlternatingHexagons"/>
    <dgm:cxn modelId="{F0B31983-30F8-4922-9AD7-9CC1345B97CE}" type="presParOf" srcId="{1E74354D-794B-4476-AC4C-52EA53005F09}" destId="{BFD778FA-975B-4FDE-A86A-B666F2B54680}" srcOrd="1" destOrd="0" presId="urn:microsoft.com/office/officeart/2008/layout/AlternatingHexagons"/>
    <dgm:cxn modelId="{9B6E273B-C069-4034-81FE-95571D1345A8}" type="presParOf" srcId="{1E74354D-794B-4476-AC4C-52EA53005F09}" destId="{9614F820-7FD4-468B-AC5B-A2053971F155}" srcOrd="2" destOrd="0" presId="urn:microsoft.com/office/officeart/2008/layout/AlternatingHexagons"/>
    <dgm:cxn modelId="{3820325F-3AFC-458B-BEAF-3B328C73352F}" type="presParOf" srcId="{1E74354D-794B-4476-AC4C-52EA53005F09}" destId="{0449E608-6D39-4E1B-BB40-04872FD4092B}" srcOrd="3" destOrd="0" presId="urn:microsoft.com/office/officeart/2008/layout/AlternatingHexagons"/>
    <dgm:cxn modelId="{22170F41-0576-433D-8C5A-AC472EE3B571}" type="presParOf" srcId="{1E74354D-794B-4476-AC4C-52EA53005F09}" destId="{6603F048-7D58-4ADF-95B3-D04EE4564921}" srcOrd="4" destOrd="0" presId="urn:microsoft.com/office/officeart/2008/layout/AlternatingHexagons"/>
    <dgm:cxn modelId="{CDBF011F-60E3-49C9-9F13-C056A82ED696}" type="presParOf" srcId="{87EC75A8-876E-44D5-8CB2-F0236C9940C1}" destId="{3E993037-6C8A-4787-A642-9B429E0F5435}" srcOrd="1" destOrd="0" presId="urn:microsoft.com/office/officeart/2008/layout/AlternatingHexagons"/>
    <dgm:cxn modelId="{554E30F8-A202-46C6-941D-AC2FAD16D38B}" type="presParOf" srcId="{87EC75A8-876E-44D5-8CB2-F0236C9940C1}" destId="{C9263844-47D4-47D4-8ECE-6F2E7FE9808A}" srcOrd="2" destOrd="0" presId="urn:microsoft.com/office/officeart/2008/layout/AlternatingHexagons"/>
    <dgm:cxn modelId="{7EAE8963-CEEF-409C-95B8-F9E93C6B4D20}" type="presParOf" srcId="{C9263844-47D4-47D4-8ECE-6F2E7FE9808A}" destId="{3B5E14DC-D600-4625-82CD-CA061A1C743C}" srcOrd="0" destOrd="0" presId="urn:microsoft.com/office/officeart/2008/layout/AlternatingHexagons"/>
    <dgm:cxn modelId="{35D5F306-80ED-4D4C-A02B-D5EBA4EF0DEF}" type="presParOf" srcId="{C9263844-47D4-47D4-8ECE-6F2E7FE9808A}" destId="{C294FA89-D09D-4ACC-9D16-58F188C9DD93}" srcOrd="1" destOrd="0" presId="urn:microsoft.com/office/officeart/2008/layout/AlternatingHexagons"/>
    <dgm:cxn modelId="{37F3BC4A-3232-4637-B3CE-2C3215F9406A}" type="presParOf" srcId="{C9263844-47D4-47D4-8ECE-6F2E7FE9808A}" destId="{B7AE9700-B1A0-4D69-9103-7760155284A9}" srcOrd="2" destOrd="0" presId="urn:microsoft.com/office/officeart/2008/layout/AlternatingHexagons"/>
    <dgm:cxn modelId="{5B0CAF3E-9CE4-45F5-B4D5-56F7405CB7BA}" type="presParOf" srcId="{C9263844-47D4-47D4-8ECE-6F2E7FE9808A}" destId="{CF6017B3-9C30-4BC2-B2C8-7D34C0D487B9}" srcOrd="3" destOrd="0" presId="urn:microsoft.com/office/officeart/2008/layout/AlternatingHexagons"/>
    <dgm:cxn modelId="{05024E66-C600-475C-B88B-F208C1811CA6}" type="presParOf" srcId="{C9263844-47D4-47D4-8ECE-6F2E7FE9808A}" destId="{6BED9C2A-AB49-42DF-B1B0-325B68FDFCCC}" srcOrd="4" destOrd="0" presId="urn:microsoft.com/office/officeart/2008/layout/AlternatingHexagons"/>
    <dgm:cxn modelId="{D569E43B-272B-4C57-8ABB-A7A2D33FF0CB}" type="presParOf" srcId="{87EC75A8-876E-44D5-8CB2-F0236C9940C1}" destId="{466D16B3-DDB9-4382-920D-0645933E738B}" srcOrd="3" destOrd="0" presId="urn:microsoft.com/office/officeart/2008/layout/AlternatingHexagons"/>
    <dgm:cxn modelId="{5AC3DF05-D501-4A15-BE28-F3A27EA0C565}" type="presParOf" srcId="{87EC75A8-876E-44D5-8CB2-F0236C9940C1}" destId="{18209409-A9A4-4882-A18F-E4DA100AF94F}" srcOrd="4" destOrd="0" presId="urn:microsoft.com/office/officeart/2008/layout/AlternatingHexagons"/>
    <dgm:cxn modelId="{4A37B88C-4763-43F6-B350-9BBEA700EBDD}" type="presParOf" srcId="{18209409-A9A4-4882-A18F-E4DA100AF94F}" destId="{03D2847D-4F01-46A9-9F9C-DE8648EB4AFB}" srcOrd="0" destOrd="0" presId="urn:microsoft.com/office/officeart/2008/layout/AlternatingHexagons"/>
    <dgm:cxn modelId="{B1B388C9-4504-414E-ABF7-AD63CB740314}" type="presParOf" srcId="{18209409-A9A4-4882-A18F-E4DA100AF94F}" destId="{C479FF43-C30A-45A8-B5E3-06FEB633A3BF}" srcOrd="1" destOrd="0" presId="urn:microsoft.com/office/officeart/2008/layout/AlternatingHexagons"/>
    <dgm:cxn modelId="{8753CB6E-9183-4221-BA8A-5DD0E508ECD1}" type="presParOf" srcId="{18209409-A9A4-4882-A18F-E4DA100AF94F}" destId="{CFEB0661-BE55-4627-A169-59863CA42FAE}" srcOrd="2" destOrd="0" presId="urn:microsoft.com/office/officeart/2008/layout/AlternatingHexagons"/>
    <dgm:cxn modelId="{ED25838A-779A-44DF-ACCF-AFA0FCB77A1D}" type="presParOf" srcId="{18209409-A9A4-4882-A18F-E4DA100AF94F}" destId="{29878AA9-2A7A-4EC6-9B48-1151096E78D4}" srcOrd="3" destOrd="0" presId="urn:microsoft.com/office/officeart/2008/layout/AlternatingHexagons"/>
    <dgm:cxn modelId="{FF36DE46-0F11-440A-A0E2-740354A95FE1}" type="presParOf" srcId="{18209409-A9A4-4882-A18F-E4DA100AF94F}" destId="{6619AEDD-6D05-4D93-A5D6-14A9797D858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EAD38B-8E13-4B45-B09F-304EC4D7F91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57A891-2D88-4F65-9146-AF0A3FFB964F}">
      <dgm:prSet phldrT="[Texte]"/>
      <dgm:spPr/>
      <dgm:t>
        <a:bodyPr/>
        <a:lstStyle/>
        <a:p>
          <a:pPr algn="ctr"/>
          <a:r>
            <a:rPr lang="fr-FR" dirty="0"/>
            <a:t>Des questions …</a:t>
          </a:r>
        </a:p>
      </dgm:t>
    </dgm:pt>
    <dgm:pt modelId="{A3B2A6C5-4A7F-437A-904D-63E8F3823F87}" type="parTrans" cxnId="{F6DBB962-93E2-4A07-88CA-C3015C1CE48E}">
      <dgm:prSet/>
      <dgm:spPr/>
      <dgm:t>
        <a:bodyPr/>
        <a:lstStyle/>
        <a:p>
          <a:pPr algn="ctr"/>
          <a:endParaRPr lang="fr-FR"/>
        </a:p>
      </dgm:t>
    </dgm:pt>
    <dgm:pt modelId="{C4DA8519-26D9-40C7-B130-F45F614B0FDB}" type="sibTrans" cxnId="{F6DBB962-93E2-4A07-88CA-C3015C1CE48E}">
      <dgm:prSet/>
      <dgm:spPr/>
      <dgm:t>
        <a:bodyPr/>
        <a:lstStyle/>
        <a:p>
          <a:pPr algn="ctr"/>
          <a:endParaRPr lang="fr-FR"/>
        </a:p>
      </dgm:t>
    </dgm:pt>
    <dgm:pt modelId="{48206F95-0F38-4310-A7F2-33D6A04F4AE4}">
      <dgm:prSet phldrT="[Texte]"/>
      <dgm:spPr/>
      <dgm:t>
        <a:bodyPr/>
        <a:lstStyle/>
        <a:p>
          <a:pPr algn="ctr"/>
          <a:r>
            <a:rPr lang="fr-FR" dirty="0"/>
            <a:t>… des réponses…</a:t>
          </a:r>
        </a:p>
      </dgm:t>
    </dgm:pt>
    <dgm:pt modelId="{C2567CED-C0BF-403D-9DFA-AAA2158E2023}" type="parTrans" cxnId="{35657799-5AC4-429F-8066-ADD4405C9B28}">
      <dgm:prSet/>
      <dgm:spPr/>
      <dgm:t>
        <a:bodyPr/>
        <a:lstStyle/>
        <a:p>
          <a:pPr algn="ctr"/>
          <a:endParaRPr lang="fr-FR"/>
        </a:p>
      </dgm:t>
    </dgm:pt>
    <dgm:pt modelId="{341C35D6-40E9-447E-B0D1-BB41D1CC0920}" type="sibTrans" cxnId="{35657799-5AC4-429F-8066-ADD4405C9B28}">
      <dgm:prSet/>
      <dgm:spPr/>
      <dgm:t>
        <a:bodyPr/>
        <a:lstStyle/>
        <a:p>
          <a:pPr algn="ctr"/>
          <a:endParaRPr lang="fr-FR"/>
        </a:p>
      </dgm:t>
    </dgm:pt>
    <dgm:pt modelId="{D62FDD84-5AC3-439D-A74E-0B511130A981}">
      <dgm:prSet phldrT="[Texte]"/>
      <dgm:spPr/>
      <dgm:t>
        <a:bodyPr/>
        <a:lstStyle/>
        <a:p>
          <a:pPr algn="ctr"/>
          <a:r>
            <a:rPr lang="fr-FR" dirty="0"/>
            <a:t>et surtout des solutions !</a:t>
          </a:r>
        </a:p>
      </dgm:t>
    </dgm:pt>
    <dgm:pt modelId="{36CEE562-0919-4C5E-8E6F-6F9B2F906F93}" type="parTrans" cxnId="{4BD8B273-52A6-4C26-8B11-53643F59AF3F}">
      <dgm:prSet/>
      <dgm:spPr/>
      <dgm:t>
        <a:bodyPr/>
        <a:lstStyle/>
        <a:p>
          <a:pPr algn="ctr"/>
          <a:endParaRPr lang="fr-FR"/>
        </a:p>
      </dgm:t>
    </dgm:pt>
    <dgm:pt modelId="{1B1A2E5C-92D9-4464-BB75-A4C6858815E5}" type="sibTrans" cxnId="{4BD8B273-52A6-4C26-8B11-53643F59AF3F}">
      <dgm:prSet/>
      <dgm:spPr/>
      <dgm:t>
        <a:bodyPr/>
        <a:lstStyle/>
        <a:p>
          <a:pPr algn="ctr"/>
          <a:endParaRPr lang="fr-FR"/>
        </a:p>
      </dgm:t>
    </dgm:pt>
    <dgm:pt modelId="{D48441FE-A256-43C5-88F6-A00F66E3FB1A}" type="pres">
      <dgm:prSet presAssocID="{B9EAD38B-8E13-4B45-B09F-304EC4D7F91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62CD562-C048-42F7-8FE3-20D9C8AF530E}" type="pres">
      <dgm:prSet presAssocID="{B057A891-2D88-4F65-9146-AF0A3FFB964F}" presName="Accent1" presStyleCnt="0"/>
      <dgm:spPr/>
    </dgm:pt>
    <dgm:pt modelId="{B0D6D07F-9A05-41D9-8B67-1684FBEE8FCE}" type="pres">
      <dgm:prSet presAssocID="{B057A891-2D88-4F65-9146-AF0A3FFB964F}" presName="Accent" presStyleLbl="node1" presStyleIdx="0" presStyleCnt="3"/>
      <dgm:spPr/>
    </dgm:pt>
    <dgm:pt modelId="{CBCB7520-4A19-4E61-BA48-A44818665E13}" type="pres">
      <dgm:prSet presAssocID="{B057A891-2D88-4F65-9146-AF0A3FFB964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527E059C-83DE-469B-8A55-738F537911CE}" type="pres">
      <dgm:prSet presAssocID="{48206F95-0F38-4310-A7F2-33D6A04F4AE4}" presName="Accent2" presStyleCnt="0"/>
      <dgm:spPr/>
    </dgm:pt>
    <dgm:pt modelId="{2081209A-8230-4295-BEA0-761B36B84017}" type="pres">
      <dgm:prSet presAssocID="{48206F95-0F38-4310-A7F2-33D6A04F4AE4}" presName="Accent" presStyleLbl="node1" presStyleIdx="1" presStyleCnt="3"/>
      <dgm:spPr/>
    </dgm:pt>
    <dgm:pt modelId="{479D5669-B257-4017-AACD-F5C8E15422D3}" type="pres">
      <dgm:prSet presAssocID="{48206F95-0F38-4310-A7F2-33D6A04F4AE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8737FFC9-CDCA-4C47-B884-2D41A30D8465}" type="pres">
      <dgm:prSet presAssocID="{D62FDD84-5AC3-439D-A74E-0B511130A981}" presName="Accent3" presStyleCnt="0"/>
      <dgm:spPr/>
    </dgm:pt>
    <dgm:pt modelId="{225414AE-4945-449E-B480-D6E36EF34212}" type="pres">
      <dgm:prSet presAssocID="{D62FDD84-5AC3-439D-A74E-0B511130A981}" presName="Accent" presStyleLbl="node1" presStyleIdx="2" presStyleCnt="3"/>
      <dgm:spPr/>
    </dgm:pt>
    <dgm:pt modelId="{6E594961-68F3-4A0D-B8CA-B022400E567B}" type="pres">
      <dgm:prSet presAssocID="{D62FDD84-5AC3-439D-A74E-0B511130A98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E31DE33-75C9-4033-8486-B7093FD732D3}" type="presOf" srcId="{B057A891-2D88-4F65-9146-AF0A3FFB964F}" destId="{CBCB7520-4A19-4E61-BA48-A44818665E13}" srcOrd="0" destOrd="0" presId="urn:microsoft.com/office/officeart/2009/layout/CircleArrowProcess"/>
    <dgm:cxn modelId="{D6619838-0013-4FA7-8CAC-C98447DDC20C}" type="presOf" srcId="{48206F95-0F38-4310-A7F2-33D6A04F4AE4}" destId="{479D5669-B257-4017-AACD-F5C8E15422D3}" srcOrd="0" destOrd="0" presId="urn:microsoft.com/office/officeart/2009/layout/CircleArrowProcess"/>
    <dgm:cxn modelId="{F6DBB962-93E2-4A07-88CA-C3015C1CE48E}" srcId="{B9EAD38B-8E13-4B45-B09F-304EC4D7F913}" destId="{B057A891-2D88-4F65-9146-AF0A3FFB964F}" srcOrd="0" destOrd="0" parTransId="{A3B2A6C5-4A7F-437A-904D-63E8F3823F87}" sibTransId="{C4DA8519-26D9-40C7-B130-F45F614B0FDB}"/>
    <dgm:cxn modelId="{4BD8B273-52A6-4C26-8B11-53643F59AF3F}" srcId="{B9EAD38B-8E13-4B45-B09F-304EC4D7F913}" destId="{D62FDD84-5AC3-439D-A74E-0B511130A981}" srcOrd="2" destOrd="0" parTransId="{36CEE562-0919-4C5E-8E6F-6F9B2F906F93}" sibTransId="{1B1A2E5C-92D9-4464-BB75-A4C6858815E5}"/>
    <dgm:cxn modelId="{304B718E-22B0-419A-A1F6-383E6AF81DC2}" type="presOf" srcId="{D62FDD84-5AC3-439D-A74E-0B511130A981}" destId="{6E594961-68F3-4A0D-B8CA-B022400E567B}" srcOrd="0" destOrd="0" presId="urn:microsoft.com/office/officeart/2009/layout/CircleArrowProcess"/>
    <dgm:cxn modelId="{35657799-5AC4-429F-8066-ADD4405C9B28}" srcId="{B9EAD38B-8E13-4B45-B09F-304EC4D7F913}" destId="{48206F95-0F38-4310-A7F2-33D6A04F4AE4}" srcOrd="1" destOrd="0" parTransId="{C2567CED-C0BF-403D-9DFA-AAA2158E2023}" sibTransId="{341C35D6-40E9-447E-B0D1-BB41D1CC0920}"/>
    <dgm:cxn modelId="{8CBB57DD-C6E4-4FBD-AD80-66E3509CB2DB}" type="presOf" srcId="{B9EAD38B-8E13-4B45-B09F-304EC4D7F913}" destId="{D48441FE-A256-43C5-88F6-A00F66E3FB1A}" srcOrd="0" destOrd="0" presId="urn:microsoft.com/office/officeart/2009/layout/CircleArrowProcess"/>
    <dgm:cxn modelId="{C2592B5A-7FD9-4153-BB71-721CDF39EB1F}" type="presParOf" srcId="{D48441FE-A256-43C5-88F6-A00F66E3FB1A}" destId="{462CD562-C048-42F7-8FE3-20D9C8AF530E}" srcOrd="0" destOrd="0" presId="urn:microsoft.com/office/officeart/2009/layout/CircleArrowProcess"/>
    <dgm:cxn modelId="{9E377908-EAF8-4664-842C-6F65221D5339}" type="presParOf" srcId="{462CD562-C048-42F7-8FE3-20D9C8AF530E}" destId="{B0D6D07F-9A05-41D9-8B67-1684FBEE8FCE}" srcOrd="0" destOrd="0" presId="urn:microsoft.com/office/officeart/2009/layout/CircleArrowProcess"/>
    <dgm:cxn modelId="{05B8CEA5-F22D-4CD1-B79E-8AF8B39FD268}" type="presParOf" srcId="{D48441FE-A256-43C5-88F6-A00F66E3FB1A}" destId="{CBCB7520-4A19-4E61-BA48-A44818665E13}" srcOrd="1" destOrd="0" presId="urn:microsoft.com/office/officeart/2009/layout/CircleArrowProcess"/>
    <dgm:cxn modelId="{EE7AE547-D7EF-449E-9E96-556D7D41295C}" type="presParOf" srcId="{D48441FE-A256-43C5-88F6-A00F66E3FB1A}" destId="{527E059C-83DE-469B-8A55-738F537911CE}" srcOrd="2" destOrd="0" presId="urn:microsoft.com/office/officeart/2009/layout/CircleArrowProcess"/>
    <dgm:cxn modelId="{CAEC58D9-5795-4FFA-98D0-806A62D23482}" type="presParOf" srcId="{527E059C-83DE-469B-8A55-738F537911CE}" destId="{2081209A-8230-4295-BEA0-761B36B84017}" srcOrd="0" destOrd="0" presId="urn:microsoft.com/office/officeart/2009/layout/CircleArrowProcess"/>
    <dgm:cxn modelId="{B443D27D-E4C8-4CA2-8F7F-1B7627B3ABB5}" type="presParOf" srcId="{D48441FE-A256-43C5-88F6-A00F66E3FB1A}" destId="{479D5669-B257-4017-AACD-F5C8E15422D3}" srcOrd="3" destOrd="0" presId="urn:microsoft.com/office/officeart/2009/layout/CircleArrowProcess"/>
    <dgm:cxn modelId="{FB4EFD1D-D652-4DA6-84C3-611C12B4A372}" type="presParOf" srcId="{D48441FE-A256-43C5-88F6-A00F66E3FB1A}" destId="{8737FFC9-CDCA-4C47-B884-2D41A30D8465}" srcOrd="4" destOrd="0" presId="urn:microsoft.com/office/officeart/2009/layout/CircleArrowProcess"/>
    <dgm:cxn modelId="{3B0F5560-42A0-4FC5-AEF8-348397988BD9}" type="presParOf" srcId="{8737FFC9-CDCA-4C47-B884-2D41A30D8465}" destId="{225414AE-4945-449E-B480-D6E36EF34212}" srcOrd="0" destOrd="0" presId="urn:microsoft.com/office/officeart/2009/layout/CircleArrowProcess"/>
    <dgm:cxn modelId="{BBBE519E-61CB-41D4-A24F-06C24F590D69}" type="presParOf" srcId="{D48441FE-A256-43C5-88F6-A00F66E3FB1A}" destId="{6E594961-68F3-4A0D-B8CA-B022400E567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970A5-09A1-4C76-AC6F-A0FF0D8304C4}">
      <dsp:nvSpPr>
        <dsp:cNvPr id="0" name=""/>
        <dsp:cNvSpPr/>
      </dsp:nvSpPr>
      <dsp:spPr>
        <a:xfrm>
          <a:off x="3443476" y="1303020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FA98D8-F19B-4AAA-A4C1-DFD91F21A219}">
      <dsp:nvSpPr>
        <dsp:cNvPr id="0" name=""/>
        <dsp:cNvSpPr/>
      </dsp:nvSpPr>
      <dsp:spPr>
        <a:xfrm>
          <a:off x="3110439" y="178407"/>
          <a:ext cx="2226067" cy="1074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COLENTAGRI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Affectations et compétences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des agents en établissements</a:t>
          </a:r>
          <a:endParaRPr lang="fr-FR" sz="1200" kern="1200" dirty="0"/>
        </a:p>
      </dsp:txBody>
      <dsp:txXfrm>
        <a:off x="3110439" y="178407"/>
        <a:ext cx="2226067" cy="1074420"/>
      </dsp:txXfrm>
    </dsp:sp>
    <dsp:sp modelId="{8FB290E7-E24C-4D69-86CF-8808F4948C5E}">
      <dsp:nvSpPr>
        <dsp:cNvPr id="0" name=""/>
        <dsp:cNvSpPr/>
      </dsp:nvSpPr>
      <dsp:spPr>
        <a:xfrm>
          <a:off x="4052192" y="1745132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85074D-AC32-4459-8BF5-382E95F8EE6C}">
      <dsp:nvSpPr>
        <dsp:cNvPr id="0" name=""/>
        <dsp:cNvSpPr/>
      </dsp:nvSpPr>
      <dsp:spPr>
        <a:xfrm>
          <a:off x="5406686" y="3314500"/>
          <a:ext cx="1664207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FREGATA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Gestion des apprenants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et des inscriptions</a:t>
          </a:r>
        </a:p>
      </dsp:txBody>
      <dsp:txXfrm>
        <a:off x="5406686" y="3314500"/>
        <a:ext cx="1664207" cy="1165860"/>
      </dsp:txXfrm>
    </dsp:sp>
    <dsp:sp modelId="{E7FDA5CF-1699-4DCC-9596-F99394935FDB}">
      <dsp:nvSpPr>
        <dsp:cNvPr id="0" name=""/>
        <dsp:cNvSpPr/>
      </dsp:nvSpPr>
      <dsp:spPr>
        <a:xfrm>
          <a:off x="3819843" y="2461107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011C93B-A8D8-4E2E-B8F3-1F9240AABED9}">
      <dsp:nvSpPr>
        <dsp:cNvPr id="0" name=""/>
        <dsp:cNvSpPr/>
      </dsp:nvSpPr>
      <dsp:spPr>
        <a:xfrm>
          <a:off x="5646055" y="1800529"/>
          <a:ext cx="1959405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i="0" kern="1200" dirty="0"/>
            <a:t>KIKADROIT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Calcul automatique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de profil basé en partie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0" i="0" kern="1200" dirty="0"/>
            <a:t>sur les données de Plan’ Éval</a:t>
          </a:r>
          <a:endParaRPr lang="fr-FR" sz="1200" kern="1200" dirty="0"/>
        </a:p>
      </dsp:txBody>
      <dsp:txXfrm>
        <a:off x="5646055" y="1800529"/>
        <a:ext cx="1959405" cy="1165860"/>
      </dsp:txXfrm>
    </dsp:sp>
    <dsp:sp modelId="{8F15003B-2869-4A3F-B78D-03C01FABEA6F}">
      <dsp:nvSpPr>
        <dsp:cNvPr id="0" name=""/>
        <dsp:cNvSpPr/>
      </dsp:nvSpPr>
      <dsp:spPr>
        <a:xfrm>
          <a:off x="3067109" y="2461107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94B531-673B-4820-A491-FDE5A087C115}">
      <dsp:nvSpPr>
        <dsp:cNvPr id="0" name=""/>
        <dsp:cNvSpPr/>
      </dsp:nvSpPr>
      <dsp:spPr>
        <a:xfrm>
          <a:off x="1165164" y="3406140"/>
          <a:ext cx="1932295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RÉFÉA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Mise à disposition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du référentiel d’évaluation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applicable aux apprenants</a:t>
          </a:r>
        </a:p>
      </dsp:txBody>
      <dsp:txXfrm>
        <a:off x="1165164" y="3406140"/>
        <a:ext cx="1932295" cy="1165860"/>
      </dsp:txXfrm>
    </dsp:sp>
    <dsp:sp modelId="{E4916113-A03A-4AB3-882F-23A70574CE71}">
      <dsp:nvSpPr>
        <dsp:cNvPr id="0" name=""/>
        <dsp:cNvSpPr/>
      </dsp:nvSpPr>
      <dsp:spPr>
        <a:xfrm>
          <a:off x="2834760" y="1745132"/>
          <a:ext cx="1600199" cy="1600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BC28C2-464E-49BE-A37F-3A24C3E151C2}">
      <dsp:nvSpPr>
        <dsp:cNvPr id="0" name=""/>
        <dsp:cNvSpPr/>
      </dsp:nvSpPr>
      <dsp:spPr>
        <a:xfrm>
          <a:off x="949381" y="1417320"/>
          <a:ext cx="1851797" cy="11658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/>
            <a:t>INDEXA2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Inscription des candidats, enregistrement des notes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des apprenants et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/>
            <a:t>consultations des résultats</a:t>
          </a:r>
          <a:endParaRPr lang="fr-FR" sz="1200" b="1" kern="1200" dirty="0"/>
        </a:p>
      </dsp:txBody>
      <dsp:txXfrm>
        <a:off x="949381" y="1417320"/>
        <a:ext cx="1851797" cy="1165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4B69D-DEE4-41A0-B01C-4210A185B0C5}">
      <dsp:nvSpPr>
        <dsp:cNvPr id="0" name=""/>
        <dsp:cNvSpPr/>
      </dsp:nvSpPr>
      <dsp:spPr>
        <a:xfrm>
          <a:off x="120916" y="853538"/>
          <a:ext cx="1768221" cy="58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Génération du plan</a:t>
          </a:r>
        </a:p>
      </dsp:txBody>
      <dsp:txXfrm>
        <a:off x="120916" y="853538"/>
        <a:ext cx="1768221" cy="582709"/>
      </dsp:txXfrm>
    </dsp:sp>
    <dsp:sp modelId="{65940370-E5CC-41D6-BE34-5A1C575E4610}">
      <dsp:nvSpPr>
        <dsp:cNvPr id="0" name=""/>
        <dsp:cNvSpPr/>
      </dsp:nvSpPr>
      <dsp:spPr>
        <a:xfrm>
          <a:off x="118906" y="676314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0CF27-29D3-4A7E-B78A-84E6EA4D0BF6}">
      <dsp:nvSpPr>
        <dsp:cNvPr id="0" name=""/>
        <dsp:cNvSpPr/>
      </dsp:nvSpPr>
      <dsp:spPr>
        <a:xfrm>
          <a:off x="217364" y="479399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222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56DA8-F1D8-4963-9B4F-6C7E697C8470}">
      <dsp:nvSpPr>
        <dsp:cNvPr id="0" name=""/>
        <dsp:cNvSpPr/>
      </dsp:nvSpPr>
      <dsp:spPr>
        <a:xfrm>
          <a:off x="453663" y="518782"/>
          <a:ext cx="221027" cy="2210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44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3D964-060B-40B5-8151-AD8EF88B0B0B}">
      <dsp:nvSpPr>
        <dsp:cNvPr id="0" name=""/>
        <dsp:cNvSpPr/>
      </dsp:nvSpPr>
      <dsp:spPr>
        <a:xfrm>
          <a:off x="650578" y="302175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FD007-30E4-4F39-9909-68140821ED74}">
      <dsp:nvSpPr>
        <dsp:cNvPr id="0" name=""/>
        <dsp:cNvSpPr/>
      </dsp:nvSpPr>
      <dsp:spPr>
        <a:xfrm>
          <a:off x="906569" y="223408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888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79D96-EA13-4EDA-9A01-97F8C77DDBE0}">
      <dsp:nvSpPr>
        <dsp:cNvPr id="0" name=""/>
        <dsp:cNvSpPr/>
      </dsp:nvSpPr>
      <dsp:spPr>
        <a:xfrm>
          <a:off x="1221634" y="361249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111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D571-2A26-4BAF-84EB-D84496D5429C}">
      <dsp:nvSpPr>
        <dsp:cNvPr id="0" name=""/>
        <dsp:cNvSpPr/>
      </dsp:nvSpPr>
      <dsp:spPr>
        <a:xfrm>
          <a:off x="1418549" y="459707"/>
          <a:ext cx="221027" cy="2210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F172A-7BC9-4561-AFB9-9EE782F1860A}">
      <dsp:nvSpPr>
        <dsp:cNvPr id="0" name=""/>
        <dsp:cNvSpPr/>
      </dsp:nvSpPr>
      <dsp:spPr>
        <a:xfrm>
          <a:off x="1694231" y="676314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555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7610D-0195-44CA-B367-CA8B00798E66}">
      <dsp:nvSpPr>
        <dsp:cNvPr id="0" name=""/>
        <dsp:cNvSpPr/>
      </dsp:nvSpPr>
      <dsp:spPr>
        <a:xfrm>
          <a:off x="1812380" y="892922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7778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4F75D-F4F3-4F3D-93FA-E567F5A87182}">
      <dsp:nvSpPr>
        <dsp:cNvPr id="0" name=""/>
        <dsp:cNvSpPr/>
      </dsp:nvSpPr>
      <dsp:spPr>
        <a:xfrm>
          <a:off x="788419" y="479399"/>
          <a:ext cx="361681" cy="3616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9774F-331C-4DC2-A9B9-C6B7A42D6A80}">
      <dsp:nvSpPr>
        <dsp:cNvPr id="0" name=""/>
        <dsp:cNvSpPr/>
      </dsp:nvSpPr>
      <dsp:spPr>
        <a:xfrm>
          <a:off x="20448" y="1227678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2222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34231-D395-4728-A638-7AA86C6983D9}">
      <dsp:nvSpPr>
        <dsp:cNvPr id="0" name=""/>
        <dsp:cNvSpPr/>
      </dsp:nvSpPr>
      <dsp:spPr>
        <a:xfrm>
          <a:off x="138598" y="1404902"/>
          <a:ext cx="221027" cy="2210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444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85989-67D8-4356-A31B-983216FAAB61}">
      <dsp:nvSpPr>
        <dsp:cNvPr id="0" name=""/>
        <dsp:cNvSpPr/>
      </dsp:nvSpPr>
      <dsp:spPr>
        <a:xfrm>
          <a:off x="433971" y="1562435"/>
          <a:ext cx="321494" cy="32149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EE132-406B-41BB-8DC9-C61AD63B3F29}">
      <dsp:nvSpPr>
        <dsp:cNvPr id="0" name=""/>
        <dsp:cNvSpPr/>
      </dsp:nvSpPr>
      <dsp:spPr>
        <a:xfrm>
          <a:off x="847494" y="1818425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888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9EB94-12B8-4C7C-91E7-3305102CD39F}">
      <dsp:nvSpPr>
        <dsp:cNvPr id="0" name=""/>
        <dsp:cNvSpPr/>
      </dsp:nvSpPr>
      <dsp:spPr>
        <a:xfrm>
          <a:off x="926260" y="1562435"/>
          <a:ext cx="221027" cy="2210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111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EEBD-76F9-48FB-87D5-F1AD60BB575C}">
      <dsp:nvSpPr>
        <dsp:cNvPr id="0" name=""/>
        <dsp:cNvSpPr/>
      </dsp:nvSpPr>
      <dsp:spPr>
        <a:xfrm>
          <a:off x="1123176" y="1838117"/>
          <a:ext cx="140654" cy="1406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55643-E13D-4FA8-B4D0-A8BF66BA3E65}">
      <dsp:nvSpPr>
        <dsp:cNvPr id="0" name=""/>
        <dsp:cNvSpPr/>
      </dsp:nvSpPr>
      <dsp:spPr>
        <a:xfrm>
          <a:off x="1300400" y="1523052"/>
          <a:ext cx="321494" cy="32149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55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9558F-5844-47E2-B145-91BA899A051B}">
      <dsp:nvSpPr>
        <dsp:cNvPr id="0" name=""/>
        <dsp:cNvSpPr/>
      </dsp:nvSpPr>
      <dsp:spPr>
        <a:xfrm>
          <a:off x="1733614" y="1444285"/>
          <a:ext cx="221027" cy="2210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7778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111C6-C2D3-4127-8B46-B295ED40B9FD}">
      <dsp:nvSpPr>
        <dsp:cNvPr id="0" name=""/>
        <dsp:cNvSpPr/>
      </dsp:nvSpPr>
      <dsp:spPr>
        <a:xfrm>
          <a:off x="1954642" y="518454"/>
          <a:ext cx="649126" cy="1239254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407B-A876-4280-B824-6FC0C1DF4323}">
      <dsp:nvSpPr>
        <dsp:cNvPr id="0" name=""/>
        <dsp:cNvSpPr/>
      </dsp:nvSpPr>
      <dsp:spPr>
        <a:xfrm>
          <a:off x="2603769" y="519056"/>
          <a:ext cx="1770346" cy="123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Validation du plan par le PAJ</a:t>
          </a:r>
        </a:p>
      </dsp:txBody>
      <dsp:txXfrm>
        <a:off x="2603769" y="519056"/>
        <a:ext cx="1770346" cy="1239242"/>
      </dsp:txXfrm>
    </dsp:sp>
    <dsp:sp modelId="{A687223B-E12A-4BC0-8F3B-E0E7E0388071}">
      <dsp:nvSpPr>
        <dsp:cNvPr id="0" name=""/>
        <dsp:cNvSpPr/>
      </dsp:nvSpPr>
      <dsp:spPr>
        <a:xfrm>
          <a:off x="4374115" y="518454"/>
          <a:ext cx="649126" cy="1239254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-246561"/>
            <a:satOff val="-3259"/>
            <a:lumOff val="132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6E41B-5459-49D5-96D3-A4B3E13E36B2}">
      <dsp:nvSpPr>
        <dsp:cNvPr id="0" name=""/>
        <dsp:cNvSpPr/>
      </dsp:nvSpPr>
      <dsp:spPr>
        <a:xfrm>
          <a:off x="5023242" y="519056"/>
          <a:ext cx="1770346" cy="123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Déclaration d’un avenant</a:t>
          </a:r>
        </a:p>
      </dsp:txBody>
      <dsp:txXfrm>
        <a:off x="5023242" y="519056"/>
        <a:ext cx="1770346" cy="1239242"/>
      </dsp:txXfrm>
    </dsp:sp>
    <dsp:sp modelId="{F320DFD3-FF29-4102-BA84-85ABEB2DD674}">
      <dsp:nvSpPr>
        <dsp:cNvPr id="0" name=""/>
        <dsp:cNvSpPr/>
      </dsp:nvSpPr>
      <dsp:spPr>
        <a:xfrm>
          <a:off x="6793588" y="518454"/>
          <a:ext cx="649126" cy="1239254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-493122"/>
            <a:satOff val="-6517"/>
            <a:lumOff val="264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A7126-950D-4A27-8720-B7AAEAF9A7CA}">
      <dsp:nvSpPr>
        <dsp:cNvPr id="0" name=""/>
        <dsp:cNvSpPr/>
      </dsp:nvSpPr>
      <dsp:spPr>
        <a:xfrm>
          <a:off x="7442715" y="519056"/>
          <a:ext cx="1770346" cy="123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(Re)Validation du plan par le PAJ</a:t>
          </a:r>
        </a:p>
      </dsp:txBody>
      <dsp:txXfrm>
        <a:off x="7442715" y="519056"/>
        <a:ext cx="1770346" cy="1239242"/>
      </dsp:txXfrm>
    </dsp:sp>
    <dsp:sp modelId="{9A6BC226-E910-4728-888F-3784F6237A07}">
      <dsp:nvSpPr>
        <dsp:cNvPr id="0" name=""/>
        <dsp:cNvSpPr/>
      </dsp:nvSpPr>
      <dsp:spPr>
        <a:xfrm>
          <a:off x="9213062" y="518454"/>
          <a:ext cx="649126" cy="1239254"/>
        </a:xfrm>
        <a:prstGeom prst="chevron">
          <a:avLst>
            <a:gd name="adj" fmla="val 62310"/>
          </a:avLst>
        </a:prstGeom>
        <a:solidFill>
          <a:schemeClr val="accent1">
            <a:shade val="90000"/>
            <a:hueOff val="-739683"/>
            <a:satOff val="-9776"/>
            <a:lumOff val="3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128A6-810D-4160-99ED-C8CBB193130D}">
      <dsp:nvSpPr>
        <dsp:cNvPr id="0" name=""/>
        <dsp:cNvSpPr/>
      </dsp:nvSpPr>
      <dsp:spPr>
        <a:xfrm>
          <a:off x="9933002" y="416040"/>
          <a:ext cx="1504794" cy="150479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Remontée des notes dans Indexa2</a:t>
          </a:r>
        </a:p>
      </dsp:txBody>
      <dsp:txXfrm>
        <a:off x="10153374" y="636412"/>
        <a:ext cx="1064050" cy="1064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6592E-981B-42F9-A8AC-CCCF76325CFD}">
      <dsp:nvSpPr>
        <dsp:cNvPr id="0" name=""/>
        <dsp:cNvSpPr/>
      </dsp:nvSpPr>
      <dsp:spPr>
        <a:xfrm rot="5400000">
          <a:off x="4147438" y="120966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Plan et objets métiers</a:t>
          </a:r>
        </a:p>
      </dsp:txBody>
      <dsp:txXfrm rot="-5400000">
        <a:off x="4515456" y="287628"/>
        <a:ext cx="1098777" cy="1262963"/>
      </dsp:txXfrm>
    </dsp:sp>
    <dsp:sp modelId="{BFD778FA-975B-4FDE-A86A-B666F2B54680}">
      <dsp:nvSpPr>
        <dsp:cNvPr id="0" name=""/>
        <dsp:cNvSpPr/>
      </dsp:nvSpPr>
      <dsp:spPr>
        <a:xfrm>
          <a:off x="5912425" y="377058"/>
          <a:ext cx="2683058" cy="110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3F048-7D58-4ADF-95B3-D04EE4564921}">
      <dsp:nvSpPr>
        <dsp:cNvPr id="0" name=""/>
        <dsp:cNvSpPr/>
      </dsp:nvSpPr>
      <dsp:spPr>
        <a:xfrm rot="5400000">
          <a:off x="2423447" y="120966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Apprenant</a:t>
          </a:r>
        </a:p>
      </dsp:txBody>
      <dsp:txXfrm rot="-5400000">
        <a:off x="2791465" y="287628"/>
        <a:ext cx="1098777" cy="1262963"/>
      </dsp:txXfrm>
    </dsp:sp>
    <dsp:sp modelId="{3B5E14DC-D600-4625-82CD-CA061A1C743C}">
      <dsp:nvSpPr>
        <dsp:cNvPr id="0" name=""/>
        <dsp:cNvSpPr/>
      </dsp:nvSpPr>
      <dsp:spPr>
        <a:xfrm rot="5400000">
          <a:off x="3287763" y="1684190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Circuit de validation</a:t>
          </a:r>
        </a:p>
      </dsp:txBody>
      <dsp:txXfrm rot="-5400000">
        <a:off x="3655781" y="1850852"/>
        <a:ext cx="1098777" cy="1262963"/>
      </dsp:txXfrm>
    </dsp:sp>
    <dsp:sp modelId="{C294FA89-D09D-4ACC-9D16-58F188C9DD93}">
      <dsp:nvSpPr>
        <dsp:cNvPr id="0" name=""/>
        <dsp:cNvSpPr/>
      </dsp:nvSpPr>
      <dsp:spPr>
        <a:xfrm>
          <a:off x="902573" y="1937343"/>
          <a:ext cx="2442220" cy="110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D9C2A-AB49-42DF-B1B0-325B68FDFCCC}">
      <dsp:nvSpPr>
        <dsp:cNvPr id="0" name=""/>
        <dsp:cNvSpPr/>
      </dsp:nvSpPr>
      <dsp:spPr>
        <a:xfrm rot="5400000">
          <a:off x="5011754" y="1684190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Semestriali-sation</a:t>
          </a:r>
        </a:p>
      </dsp:txBody>
      <dsp:txXfrm rot="-5400000">
        <a:off x="5379772" y="1850852"/>
        <a:ext cx="1098777" cy="1262963"/>
      </dsp:txXfrm>
    </dsp:sp>
    <dsp:sp modelId="{03D2847D-4F01-46A9-9F9C-DE8648EB4AFB}">
      <dsp:nvSpPr>
        <dsp:cNvPr id="0" name=""/>
        <dsp:cNvSpPr/>
      </dsp:nvSpPr>
      <dsp:spPr>
        <a:xfrm rot="5400000">
          <a:off x="4138639" y="3236479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MIREX</a:t>
          </a:r>
        </a:p>
      </dsp:txBody>
      <dsp:txXfrm rot="-5400000">
        <a:off x="4506657" y="3403141"/>
        <a:ext cx="1098777" cy="1262963"/>
      </dsp:txXfrm>
    </dsp:sp>
    <dsp:sp modelId="{C479FF43-C30A-45A8-B5E3-06FEB633A3BF}">
      <dsp:nvSpPr>
        <dsp:cNvPr id="0" name=""/>
        <dsp:cNvSpPr/>
      </dsp:nvSpPr>
      <dsp:spPr>
        <a:xfrm>
          <a:off x="0" y="370853"/>
          <a:ext cx="2785297" cy="110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9AEDD-6D05-4D93-A5D6-14A9797D8583}">
      <dsp:nvSpPr>
        <dsp:cNvPr id="0" name=""/>
        <dsp:cNvSpPr/>
      </dsp:nvSpPr>
      <dsp:spPr>
        <a:xfrm rot="5400000">
          <a:off x="2414649" y="3236479"/>
          <a:ext cx="1834813" cy="1596287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Référentiel</a:t>
          </a:r>
        </a:p>
      </dsp:txBody>
      <dsp:txXfrm rot="-5400000">
        <a:off x="2782667" y="3403141"/>
        <a:ext cx="1098777" cy="1262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6D07F-9A05-41D9-8B67-1684FBEE8FCE}">
      <dsp:nvSpPr>
        <dsp:cNvPr id="0" name=""/>
        <dsp:cNvSpPr/>
      </dsp:nvSpPr>
      <dsp:spPr>
        <a:xfrm>
          <a:off x="1024106" y="466804"/>
          <a:ext cx="1772299" cy="17725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7520-4A19-4E61-BA48-A44818665E13}">
      <dsp:nvSpPr>
        <dsp:cNvPr id="0" name=""/>
        <dsp:cNvSpPr/>
      </dsp:nvSpPr>
      <dsp:spPr>
        <a:xfrm>
          <a:off x="1415842" y="1106755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Des questions …</a:t>
          </a:r>
        </a:p>
      </dsp:txBody>
      <dsp:txXfrm>
        <a:off x="1415842" y="1106755"/>
        <a:ext cx="984832" cy="492298"/>
      </dsp:txXfrm>
    </dsp:sp>
    <dsp:sp modelId="{2081209A-8230-4295-BEA0-761B36B84017}">
      <dsp:nvSpPr>
        <dsp:cNvPr id="0" name=""/>
        <dsp:cNvSpPr/>
      </dsp:nvSpPr>
      <dsp:spPr>
        <a:xfrm>
          <a:off x="531856" y="1485276"/>
          <a:ext cx="1772299" cy="17725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D5669-B257-4017-AACD-F5C8E15422D3}">
      <dsp:nvSpPr>
        <dsp:cNvPr id="0" name=""/>
        <dsp:cNvSpPr/>
      </dsp:nvSpPr>
      <dsp:spPr>
        <a:xfrm>
          <a:off x="925589" y="2131119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… des réponses…</a:t>
          </a:r>
        </a:p>
      </dsp:txBody>
      <dsp:txXfrm>
        <a:off x="925589" y="2131119"/>
        <a:ext cx="984832" cy="492298"/>
      </dsp:txXfrm>
    </dsp:sp>
    <dsp:sp modelId="{225414AE-4945-449E-B480-D6E36EF34212}">
      <dsp:nvSpPr>
        <dsp:cNvPr id="0" name=""/>
        <dsp:cNvSpPr/>
      </dsp:nvSpPr>
      <dsp:spPr>
        <a:xfrm>
          <a:off x="1150247" y="2625627"/>
          <a:ext cx="1522679" cy="15232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4961-68F3-4A0D-B8CA-B022400E567B}">
      <dsp:nvSpPr>
        <dsp:cNvPr id="0" name=""/>
        <dsp:cNvSpPr/>
      </dsp:nvSpPr>
      <dsp:spPr>
        <a:xfrm>
          <a:off x="1418172" y="3156956"/>
          <a:ext cx="984832" cy="49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et surtout des solutions !</a:t>
          </a:r>
        </a:p>
      </dsp:txBody>
      <dsp:txXfrm>
        <a:off x="1418172" y="3156956"/>
        <a:ext cx="984832" cy="492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8AD2-49FC-4359-994E-52C1CBB52F77}" type="datetimeFigureOut">
              <a:rPr lang="fr-FR" smtClean="0"/>
              <a:t>16/05/2023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65255-1AE9-418B-BE03-5D82C9AD178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04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2A67-E29F-BB4F-BAA7-609A0EAC8ACA}" type="datetimeFigureOut">
              <a:rPr lang="fr-FR" smtClean="0"/>
              <a:t>16/05/2023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FDBA-75DB-CB46-AC9E-CD4BFE7142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99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088" t="-1527" r="53036" b="15097"/>
          <a:stretch/>
        </p:blipFill>
        <p:spPr>
          <a:xfrm>
            <a:off x="-24063" y="1498225"/>
            <a:ext cx="4392516" cy="537180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3" t="5591" r="14075" b="9859"/>
          <a:stretch/>
        </p:blipFill>
        <p:spPr>
          <a:xfrm>
            <a:off x="6342610" y="0"/>
            <a:ext cx="5842301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4A9883A-B293-8F4F-92F5-9F2F586582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0301" y="2777200"/>
            <a:ext cx="7086600" cy="1655763"/>
          </a:xfrm>
        </p:spPr>
        <p:txBody>
          <a:bodyPr anchor="ctr">
            <a:normAutofit/>
          </a:bodyPr>
          <a:lstStyle>
            <a:lvl1pPr algn="l">
              <a:defRPr sz="5000" spc="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08C878-2A10-4E4F-B62D-3E70023E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676139"/>
            <a:ext cx="9144000" cy="96744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692813D-C7CF-F044-86E4-047022A8F24D}"/>
              </a:ext>
            </a:extLst>
          </p:cNvPr>
          <p:cNvCxnSpPr>
            <a:cxnSpLocks/>
          </p:cNvCxnSpPr>
          <p:nvPr userDrawn="1"/>
        </p:nvCxnSpPr>
        <p:spPr>
          <a:xfrm>
            <a:off x="971508" y="2777200"/>
            <a:ext cx="0" cy="1655763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B79E79-3875-4674-A43B-97581E8FB0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0301" y="386995"/>
            <a:ext cx="6033813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9C92EE6-5A3D-9346-B635-3CE5A41D9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688600" cy="6858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D7DE39D-EA33-FE4E-96AA-6CB29576C8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1135240" y="5328181"/>
            <a:ext cx="2446977" cy="152981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2071AC-09AE-1346-A3B2-85AC8BB9D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15897"/>
          <a:stretch/>
        </p:blipFill>
        <p:spPr>
          <a:xfrm>
            <a:off x="2650210" y="-7749"/>
            <a:ext cx="1030640" cy="91141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58930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690000" cy="6858000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534332" cy="929393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89529" y="5568035"/>
            <a:ext cx="1800000" cy="1289965"/>
          </a:xfrm>
          <a:prstGeom prst="rect">
            <a:avLst/>
          </a:prstGeom>
        </p:spPr>
      </p:pic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078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D3ADA7FB-608F-4A78-9D33-D09DDBE507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0" y="5899897"/>
            <a:ext cx="1619170" cy="967155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2" y="911412"/>
            <a:ext cx="3356876" cy="1467578"/>
          </a:xfrm>
        </p:spPr>
        <p:txBody>
          <a:bodyPr anchor="b">
            <a:normAutofit/>
          </a:bodyPr>
          <a:lstStyle>
            <a:lvl1pPr>
              <a:defRPr sz="32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559" y="247973"/>
            <a:ext cx="8157133" cy="5971852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464231"/>
            <a:ext cx="3356876" cy="37555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895755AF-E5AC-7F4A-AE37-5547AE47B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2545" r="23530"/>
          <a:stretch/>
        </p:blipFill>
        <p:spPr>
          <a:xfrm>
            <a:off x="2610001" y="0"/>
            <a:ext cx="1080000" cy="7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48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96D68CD-43F4-43C0-A731-22A50288BA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21250"/>
            <a:ext cx="3410139" cy="1445801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86BC5614-3E35-437E-9E83-61DE3F14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65111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C76E7F8-7494-4209-93A0-44BD8883B6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3657"/>
            <a:ext cx="12191999" cy="9153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328D1B4-C85B-4A48-B2B7-2FD2D0027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84" y="6219825"/>
            <a:ext cx="12191999" cy="638174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86BC5614-3E35-437E-9E83-61DE3F14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3478A81-7263-4669-8902-32054DB5A6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8329598" y="6370401"/>
            <a:ext cx="791772" cy="49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67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533B8E9B-8A87-4FC8-9FFD-840EE817BF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85" y="6219825"/>
            <a:ext cx="12191999" cy="63817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4526F49-1F03-4C17-8446-F6A0828A48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9" cy="911656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3FA24F54-A384-4E4A-869E-1EF48DB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2316B219-A4CD-42A5-9A38-02FF5E1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92205D76-C2AF-4871-BB71-59F6402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D2D46214-80A8-4D10-9241-EE86C2A9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5685821-4CFA-488A-8E54-0D794DAA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24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088" t="-1527" r="53036" b="15097"/>
          <a:stretch/>
        </p:blipFill>
        <p:spPr>
          <a:xfrm>
            <a:off x="-24063" y="1498225"/>
            <a:ext cx="4392516" cy="53718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CBD4369-441B-124C-A3E1-51E4ED064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3" t="5591" r="14075" b="9859"/>
          <a:stretch/>
        </p:blipFill>
        <p:spPr>
          <a:xfrm>
            <a:off x="6342610" y="0"/>
            <a:ext cx="5842301" cy="6858000"/>
          </a:xfrm>
          <a:prstGeom prst="rect">
            <a:avLst/>
          </a:prstGeom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BA2BA1B9-0119-7D45-B35B-7545AC88DF37}"/>
              </a:ext>
            </a:extLst>
          </p:cNvPr>
          <p:cNvSpPr txBox="1">
            <a:spLocks/>
          </p:cNvSpPr>
          <p:nvPr userDrawn="1"/>
        </p:nvSpPr>
        <p:spPr>
          <a:xfrm>
            <a:off x="1066800" y="3805162"/>
            <a:ext cx="8605812" cy="707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500" dirty="0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692813D-C7CF-F044-86E4-047022A8F24D}"/>
              </a:ext>
            </a:extLst>
          </p:cNvPr>
          <p:cNvCxnSpPr>
            <a:cxnSpLocks/>
          </p:cNvCxnSpPr>
          <p:nvPr userDrawn="1"/>
        </p:nvCxnSpPr>
        <p:spPr>
          <a:xfrm>
            <a:off x="839628" y="3110891"/>
            <a:ext cx="0" cy="28800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30088" y="3110891"/>
            <a:ext cx="10370322" cy="660144"/>
          </a:xfrm>
        </p:spPr>
        <p:txBody>
          <a:bodyPr>
            <a:normAutofit/>
          </a:bodyPr>
          <a:lstStyle>
            <a:lvl1pPr>
              <a:defRPr sz="3000" spc="3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230328" y="3886730"/>
            <a:ext cx="8537575" cy="660445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1230313" y="4549285"/>
            <a:ext cx="8537575" cy="610544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A3A2B23-7438-48BA-BD6A-7B214A32D5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0301" y="386995"/>
            <a:ext cx="6033813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0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9C92EE6-5A3D-9346-B635-3CE5A41D9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D7DE39D-EA33-FE4E-96AA-6CB29576C8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</a:blip>
          <a:srcRect b="37715"/>
          <a:stretch/>
        </p:blipFill>
        <p:spPr>
          <a:xfrm>
            <a:off x="4045556" y="4375703"/>
            <a:ext cx="3970489" cy="248229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2071AC-09AE-1346-A3B2-85AC8BB9D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15897"/>
          <a:stretch/>
        </p:blipFill>
        <p:spPr>
          <a:xfrm>
            <a:off x="9757619" y="3788996"/>
            <a:ext cx="2434252" cy="21526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1357CB5-41D9-3142-A617-10B21D0AF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341" y="1163639"/>
            <a:ext cx="11739351" cy="1884362"/>
          </a:xfrm>
        </p:spPr>
        <p:txBody>
          <a:bodyPr anchor="b">
            <a:normAutofit/>
          </a:bodyPr>
          <a:lstStyle>
            <a:lvl1pPr>
              <a:defRPr sz="5000" spc="3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F62215-EA9C-4B4D-BFE8-0243435B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3267298"/>
            <a:ext cx="117393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979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739AC17-C84A-42C4-9D96-3E7237DE55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1" y="5219700"/>
            <a:ext cx="2742772" cy="16383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95755AF-E5AC-7F4A-AE37-5547AE47B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2545" r="23530"/>
          <a:stretch/>
        </p:blipFill>
        <p:spPr>
          <a:xfrm>
            <a:off x="9982201" y="-10634"/>
            <a:ext cx="2213344" cy="145208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386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81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2F5A2D-E95A-42D4-B5BB-EE52C7F84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12197"/>
            <a:ext cx="3410139" cy="1445801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4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2F5A2D-E95A-42D4-B5BB-EE52C7F84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12197"/>
            <a:ext cx="3410139" cy="1445801"/>
          </a:xfrm>
          <a:prstGeom prst="rect">
            <a:avLst/>
          </a:prstGeom>
        </p:spPr>
      </p:pic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18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56"/>
            <a:ext cx="12266908" cy="6880512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81911022-2809-6740-AB30-1729D6A2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213789"/>
            <a:ext cx="11739352" cy="6803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2468F226-BC6A-514D-803A-D25E3C8E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1891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1325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CE59EC1-D50E-47B0-980B-8F46C0C02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0" y="5214872"/>
            <a:ext cx="2750853" cy="16431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27449AA-D851-F941-8292-11C5B61E4C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3039" r="23897"/>
          <a:stretch/>
        </p:blipFill>
        <p:spPr>
          <a:xfrm>
            <a:off x="9982201" y="0"/>
            <a:ext cx="2202712" cy="144145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00E02-645C-7742-B5B6-9B643D31A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341" y="1027755"/>
            <a:ext cx="5794459" cy="5192070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027755"/>
            <a:ext cx="5818630" cy="5192070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2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33C31376-8110-44C5-9DFF-EBFD2B3901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1861" y="5412197"/>
            <a:ext cx="3410139" cy="1445801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693B07-151F-A44F-B8D6-E197ED82B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1033583"/>
            <a:ext cx="5794459" cy="601488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8D2C87-15B7-0049-B4A6-91CAED394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062" y="1041735"/>
            <a:ext cx="5818630" cy="601488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30BF1A04-1652-3549-B858-427986B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41" y="6356350"/>
            <a:ext cx="28452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0AFF33EE-80F1-9143-9319-AF402E2C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8D230714-29E2-3C4C-AC36-2E0BAFE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149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43500E02-645C-7742-B5B6-9B643D31A23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25341" y="1763445"/>
            <a:ext cx="5794459" cy="4456379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FD1E981D-A59C-7240-B753-4B3BE06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763445"/>
            <a:ext cx="5818630" cy="4456379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F60DE25B-D542-C54C-A96B-4F2ED24B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1" y="184538"/>
            <a:ext cx="11739351" cy="720671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8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3E31C9-5491-5D41-9EA6-42C47473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466167-3067-CC4A-BCEA-AC787CC7C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19E2E-14A2-C74E-8F46-4FC4726ED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333FA-EA14-414B-AEF1-9F1183477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808BB-B028-1249-B511-6DEF2AA5E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3F4A00-CEAE-5648-85CC-DAB34D7CE8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36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56" r:id="rId4"/>
    <p:sldLayoutId id="2147483670" r:id="rId5"/>
    <p:sldLayoutId id="2147483674" r:id="rId6"/>
    <p:sldLayoutId id="2147483654" r:id="rId7"/>
    <p:sldLayoutId id="2147483652" r:id="rId8"/>
    <p:sldLayoutId id="2147483653" r:id="rId9"/>
    <p:sldLayoutId id="2147483667" r:id="rId10"/>
    <p:sldLayoutId id="2147483668" r:id="rId11"/>
    <p:sldLayoutId id="2147483669" r:id="rId12"/>
    <p:sldLayoutId id="2147483671" r:id="rId13"/>
    <p:sldLayoutId id="2147483672" r:id="rId14"/>
    <p:sldLayoutId id="2147483673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18" Type="http://schemas.openxmlformats.org/officeDocument/2006/relationships/image" Target="../media/image4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17" Type="http://schemas.openxmlformats.org/officeDocument/2006/relationships/image" Target="../media/image41.png"/><Relationship Id="rId2" Type="http://schemas.openxmlformats.org/officeDocument/2006/relationships/diagramData" Target="../diagrams/data2.xml"/><Relationship Id="rId16" Type="http://schemas.openxmlformats.org/officeDocument/2006/relationships/image" Target="../media/image40.svg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openxmlformats.org/officeDocument/2006/relationships/image" Target="../media/image35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19" Type="http://schemas.openxmlformats.org/officeDocument/2006/relationships/image" Target="../media/image43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val.educagri.fr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5.png"/><Relationship Id="rId12" Type="http://schemas.openxmlformats.org/officeDocument/2006/relationships/image" Target="../media/image4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11" Type="http://schemas.openxmlformats.org/officeDocument/2006/relationships/image" Target="../media/image4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4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0300" y="2777200"/>
            <a:ext cx="10918945" cy="1655763"/>
          </a:xfrm>
        </p:spPr>
        <p:txBody>
          <a:bodyPr/>
          <a:lstStyle/>
          <a:p>
            <a:r>
              <a:rPr lang="fr-FR" dirty="0"/>
              <a:t>Webinaire Plan’Éval :</a:t>
            </a:r>
            <a:br>
              <a:rPr lang="fr-FR" dirty="0"/>
            </a:br>
            <a:r>
              <a:rPr lang="fr-FR" dirty="0"/>
              <a:t>présentation générale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DGER – Institut Agro Dijon – CNERTA-DATA</a:t>
            </a:r>
          </a:p>
          <a:p>
            <a:r>
              <a:rPr lang="fr-FR" dirty="0"/>
              <a:t>Mai – Juin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779BEBD-E309-4A84-AFDA-937088A16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846" y="1214412"/>
            <a:ext cx="2442687" cy="13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95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CA2D84D5-2342-4BF5-9131-EAB29DF3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42" y="1115736"/>
            <a:ext cx="3356876" cy="1795248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suis-je impliqué(e) dans Plan’Éval?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5AF51A06-39C4-48C4-A78B-B88F1BC7F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495" y="3069247"/>
            <a:ext cx="3356876" cy="231749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9 profils applicatifs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3 profils lecteurs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1 profil « compléteur 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1 profil suiveur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2 profils gestionnaires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2 profils valideurs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9E656A-6FC4-4C81-B91E-7E3ACFF3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3CB83D-1BF3-4FD9-BF34-53E023B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F4A554-0522-4CFA-BD7B-AE40903E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86C2ABB-CDB5-42FB-90E7-8C0BB44F1541}"/>
              </a:ext>
            </a:extLst>
          </p:cNvPr>
          <p:cNvSpPr/>
          <p:nvPr/>
        </p:nvSpPr>
        <p:spPr>
          <a:xfrm>
            <a:off x="284065" y="3473388"/>
            <a:ext cx="180000" cy="1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88580AE-6705-4B4A-8D6A-E8D62D5068D6}"/>
              </a:ext>
            </a:extLst>
          </p:cNvPr>
          <p:cNvSpPr/>
          <p:nvPr/>
        </p:nvSpPr>
        <p:spPr>
          <a:xfrm>
            <a:off x="284065" y="3828154"/>
            <a:ext cx="180000" cy="18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C6DD1DA-0C18-42A7-896D-CD2A548C23CC}"/>
              </a:ext>
            </a:extLst>
          </p:cNvPr>
          <p:cNvSpPr/>
          <p:nvPr/>
        </p:nvSpPr>
        <p:spPr>
          <a:xfrm>
            <a:off x="284065" y="4182920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A72E22A-2EBE-41ED-A81C-B73D5074C5EB}"/>
              </a:ext>
            </a:extLst>
          </p:cNvPr>
          <p:cNvSpPr/>
          <p:nvPr/>
        </p:nvSpPr>
        <p:spPr>
          <a:xfrm>
            <a:off x="284065" y="4537686"/>
            <a:ext cx="180000" cy="180000"/>
          </a:xfrm>
          <a:prstGeom prst="ellipse">
            <a:avLst/>
          </a:prstGeom>
          <a:solidFill>
            <a:srgbClr val="00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AD77FA0-8C4D-4C75-A5D7-F924D5D204DF}"/>
              </a:ext>
            </a:extLst>
          </p:cNvPr>
          <p:cNvSpPr/>
          <p:nvPr/>
        </p:nvSpPr>
        <p:spPr>
          <a:xfrm>
            <a:off x="284065" y="4892453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E9A7399-96EF-4EDF-AB61-6A8394B6B3C4}"/>
              </a:ext>
            </a:extLst>
          </p:cNvPr>
          <p:cNvGrpSpPr/>
          <p:nvPr/>
        </p:nvGrpSpPr>
        <p:grpSpPr>
          <a:xfrm>
            <a:off x="3853114" y="231993"/>
            <a:ext cx="8111580" cy="3996000"/>
            <a:chOff x="3851417" y="1270593"/>
            <a:chExt cx="8111580" cy="3996000"/>
          </a:xfrm>
        </p:grpSpPr>
        <p:grpSp>
          <p:nvGrpSpPr>
            <p:cNvPr id="171" name="Groupe 170">
              <a:extLst>
                <a:ext uri="{FF2B5EF4-FFF2-40B4-BE49-F238E27FC236}">
                  <a16:creationId xmlns:a16="http://schemas.microsoft.com/office/drawing/2014/main" id="{138908BB-A75A-453E-A135-25265CCACC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51417" y="1270593"/>
              <a:ext cx="8111580" cy="3996000"/>
              <a:chOff x="796953" y="1350628"/>
              <a:chExt cx="7793374" cy="3839242"/>
            </a:xfrm>
          </p:grpSpPr>
          <p:sp>
            <p:nvSpPr>
              <p:cNvPr id="172" name="Rectangle : coins arrondis 171">
                <a:extLst>
                  <a:ext uri="{FF2B5EF4-FFF2-40B4-BE49-F238E27FC236}">
                    <a16:creationId xmlns:a16="http://schemas.microsoft.com/office/drawing/2014/main" id="{FED672AC-3ED8-402F-AB54-08861B3E1106}"/>
                  </a:ext>
                </a:extLst>
              </p:cNvPr>
              <p:cNvSpPr/>
              <p:nvPr/>
            </p:nvSpPr>
            <p:spPr>
              <a:xfrm>
                <a:off x="796953" y="4398077"/>
                <a:ext cx="7793374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3" name="Rectangle : coins arrondis 172">
                <a:extLst>
                  <a:ext uri="{FF2B5EF4-FFF2-40B4-BE49-F238E27FC236}">
                    <a16:creationId xmlns:a16="http://schemas.microsoft.com/office/drawing/2014/main" id="{4B9D1DCA-696F-4A67-8764-5C3AF7C8CB06}"/>
                  </a:ext>
                </a:extLst>
              </p:cNvPr>
              <p:cNvSpPr/>
              <p:nvPr/>
            </p:nvSpPr>
            <p:spPr>
              <a:xfrm>
                <a:off x="796953" y="3389202"/>
                <a:ext cx="7793374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4" name="Rectangle : coins arrondis 173">
                <a:extLst>
                  <a:ext uri="{FF2B5EF4-FFF2-40B4-BE49-F238E27FC236}">
                    <a16:creationId xmlns:a16="http://schemas.microsoft.com/office/drawing/2014/main" id="{07262EA9-2874-4884-A480-9931CB5C4E4C}"/>
                  </a:ext>
                </a:extLst>
              </p:cNvPr>
              <p:cNvSpPr/>
              <p:nvPr/>
            </p:nvSpPr>
            <p:spPr>
              <a:xfrm>
                <a:off x="796954" y="1447871"/>
                <a:ext cx="7793373" cy="68588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5" name="Rectangle : coins arrondis 174">
                <a:extLst>
                  <a:ext uri="{FF2B5EF4-FFF2-40B4-BE49-F238E27FC236}">
                    <a16:creationId xmlns:a16="http://schemas.microsoft.com/office/drawing/2014/main" id="{308D7C4D-75F7-4B23-B931-8A8B85FE3811}"/>
                  </a:ext>
                </a:extLst>
              </p:cNvPr>
              <p:cNvSpPr/>
              <p:nvPr/>
            </p:nvSpPr>
            <p:spPr>
              <a:xfrm>
                <a:off x="796955" y="2392841"/>
                <a:ext cx="7793372" cy="685882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EEE8D64D-0E8D-419C-95D2-F8C8EC85A0C5}"/>
                  </a:ext>
                </a:extLst>
              </p:cNvPr>
              <p:cNvGrpSpPr/>
              <p:nvPr/>
            </p:nvGrpSpPr>
            <p:grpSpPr>
              <a:xfrm>
                <a:off x="4711737" y="2442607"/>
                <a:ext cx="1043876" cy="582172"/>
                <a:chOff x="9099601" y="3680973"/>
                <a:chExt cx="1043876" cy="582172"/>
              </a:xfrm>
            </p:grpSpPr>
            <p:sp>
              <p:nvSpPr>
                <p:cNvPr id="221" name="ZoneTexte 220">
                  <a:extLst>
                    <a:ext uri="{FF2B5EF4-FFF2-40B4-BE49-F238E27FC236}">
                      <a16:creationId xmlns:a16="http://schemas.microsoft.com/office/drawing/2014/main" id="{48EF5F5B-FE91-47A4-BDE8-18F72451E570}"/>
                    </a:ext>
                  </a:extLst>
                </p:cNvPr>
                <p:cNvSpPr txBox="1"/>
                <p:nvPr/>
              </p:nvSpPr>
              <p:spPr>
                <a:xfrm>
                  <a:off x="9099601" y="4016924"/>
                  <a:ext cx="104387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Epreuve ECCF</a:t>
                  </a:r>
                </a:p>
              </p:txBody>
            </p:sp>
            <p:pic>
              <p:nvPicPr>
                <p:cNvPr id="222" name="Image 221">
                  <a:extLst>
                    <a:ext uri="{FF2B5EF4-FFF2-40B4-BE49-F238E27FC236}">
                      <a16:creationId xmlns:a16="http://schemas.microsoft.com/office/drawing/2014/main" id="{B8A83896-8BE8-4752-A2E3-F9100DD5C0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9441539" y="368097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7" name="Groupe 176">
                <a:extLst>
                  <a:ext uri="{FF2B5EF4-FFF2-40B4-BE49-F238E27FC236}">
                    <a16:creationId xmlns:a16="http://schemas.microsoft.com/office/drawing/2014/main" id="{04CD40F3-A92E-440A-A3A8-0097EB57DFDE}"/>
                  </a:ext>
                </a:extLst>
              </p:cNvPr>
              <p:cNvGrpSpPr/>
              <p:nvPr/>
            </p:nvGrpSpPr>
            <p:grpSpPr>
              <a:xfrm>
                <a:off x="2364590" y="3398838"/>
                <a:ext cx="1298753" cy="671004"/>
                <a:chOff x="3056933" y="2946774"/>
                <a:chExt cx="1298753" cy="671004"/>
              </a:xfrm>
            </p:grpSpPr>
            <p:sp>
              <p:nvSpPr>
                <p:cNvPr id="219" name="ZoneTexte 218">
                  <a:extLst>
                    <a:ext uri="{FF2B5EF4-FFF2-40B4-BE49-F238E27FC236}">
                      <a16:creationId xmlns:a16="http://schemas.microsoft.com/office/drawing/2014/main" id="{7F045225-D8D4-4A72-98AE-00F4B29BF527}"/>
                    </a:ext>
                  </a:extLst>
                </p:cNvPr>
                <p:cNvSpPr txBox="1"/>
                <p:nvPr/>
              </p:nvSpPr>
              <p:spPr>
                <a:xfrm>
                  <a:off x="3056933" y="3217668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PAJ</a:t>
                  </a:r>
                </a:p>
              </p:txBody>
            </p:sp>
            <p:pic>
              <p:nvPicPr>
                <p:cNvPr id="220" name="Image 219">
                  <a:extLst>
                    <a:ext uri="{FF2B5EF4-FFF2-40B4-BE49-F238E27FC236}">
                      <a16:creationId xmlns:a16="http://schemas.microsoft.com/office/drawing/2014/main" id="{A649E8D2-465F-4680-A6F7-289F95E1B5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26309" y="2946774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8" name="Groupe 177">
                <a:extLst>
                  <a:ext uri="{FF2B5EF4-FFF2-40B4-BE49-F238E27FC236}">
                    <a16:creationId xmlns:a16="http://schemas.microsoft.com/office/drawing/2014/main" id="{582364B1-F58D-450B-87A9-18F125137186}"/>
                  </a:ext>
                </a:extLst>
              </p:cNvPr>
              <p:cNvGrpSpPr/>
              <p:nvPr/>
            </p:nvGrpSpPr>
            <p:grpSpPr>
              <a:xfrm>
                <a:off x="3719010" y="3399467"/>
                <a:ext cx="1657826" cy="669747"/>
                <a:chOff x="4617777" y="4271522"/>
                <a:chExt cx="1657826" cy="669746"/>
              </a:xfrm>
            </p:grpSpPr>
            <p:sp>
              <p:nvSpPr>
                <p:cNvPr id="217" name="ZoneTexte 216">
                  <a:extLst>
                    <a:ext uri="{FF2B5EF4-FFF2-40B4-BE49-F238E27FC236}">
                      <a16:creationId xmlns:a16="http://schemas.microsoft.com/office/drawing/2014/main" id="{30967608-8DB2-4AC1-A023-ADF4900BB2E9}"/>
                    </a:ext>
                  </a:extLst>
                </p:cNvPr>
                <p:cNvSpPr txBox="1"/>
                <p:nvPr/>
              </p:nvSpPr>
              <p:spPr>
                <a:xfrm>
                  <a:off x="4617777" y="4541158"/>
                  <a:ext cx="16578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Professeur coordonnateur</a:t>
                  </a:r>
                </a:p>
              </p:txBody>
            </p:sp>
            <p:pic>
              <p:nvPicPr>
                <p:cNvPr id="218" name="Image 217">
                  <a:extLst>
                    <a:ext uri="{FF2B5EF4-FFF2-40B4-BE49-F238E27FC236}">
                      <a16:creationId xmlns:a16="http://schemas.microsoft.com/office/drawing/2014/main" id="{C7473985-8584-492F-83EF-E864205CA1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66691" y="4271522"/>
                  <a:ext cx="359999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79" name="Groupe 178">
                <a:extLst>
                  <a:ext uri="{FF2B5EF4-FFF2-40B4-BE49-F238E27FC236}">
                    <a16:creationId xmlns:a16="http://schemas.microsoft.com/office/drawing/2014/main" id="{278B15CD-EAAB-43CD-AC64-2E91C0E89266}"/>
                  </a:ext>
                </a:extLst>
              </p:cNvPr>
              <p:cNvGrpSpPr/>
              <p:nvPr/>
            </p:nvGrpSpPr>
            <p:grpSpPr>
              <a:xfrm>
                <a:off x="3579012" y="2437057"/>
                <a:ext cx="992579" cy="593272"/>
                <a:chOff x="7805857" y="2966525"/>
                <a:chExt cx="992579" cy="593272"/>
              </a:xfrm>
            </p:grpSpPr>
            <p:sp>
              <p:nvSpPr>
                <p:cNvPr id="215" name="ZoneTexte 214">
                  <a:extLst>
                    <a:ext uri="{FF2B5EF4-FFF2-40B4-BE49-F238E27FC236}">
                      <a16:creationId xmlns:a16="http://schemas.microsoft.com/office/drawing/2014/main" id="{22C4AF05-09CD-4CB6-8371-FFCF9E653D49}"/>
                    </a:ext>
                  </a:extLst>
                </p:cNvPr>
                <p:cNvSpPr txBox="1"/>
                <p:nvPr/>
              </p:nvSpPr>
              <p:spPr>
                <a:xfrm>
                  <a:off x="7805857" y="3313576"/>
                  <a:ext cx="992579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Fiche épreuve</a:t>
                  </a:r>
                </a:p>
              </p:txBody>
            </p:sp>
            <p:pic>
              <p:nvPicPr>
                <p:cNvPr id="216" name="Image 215">
                  <a:extLst>
                    <a:ext uri="{FF2B5EF4-FFF2-40B4-BE49-F238E27FC236}">
                      <a16:creationId xmlns:a16="http://schemas.microsoft.com/office/drawing/2014/main" id="{1F9150B3-C0E4-410D-82D6-3FE6AAD858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8122146" y="2966525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0" name="Groupe 179">
                <a:extLst>
                  <a:ext uri="{FF2B5EF4-FFF2-40B4-BE49-F238E27FC236}">
                    <a16:creationId xmlns:a16="http://schemas.microsoft.com/office/drawing/2014/main" id="{D4225549-3C43-49FD-BA75-1931CAE0A36F}"/>
                  </a:ext>
                </a:extLst>
              </p:cNvPr>
              <p:cNvGrpSpPr/>
              <p:nvPr/>
            </p:nvGrpSpPr>
            <p:grpSpPr>
              <a:xfrm>
                <a:off x="7331451" y="2466847"/>
                <a:ext cx="891591" cy="542077"/>
                <a:chOff x="10456301" y="2594476"/>
                <a:chExt cx="891591" cy="720980"/>
              </a:xfrm>
            </p:grpSpPr>
            <p:sp>
              <p:nvSpPr>
                <p:cNvPr id="213" name="ZoneTexte 212">
                  <a:extLst>
                    <a:ext uri="{FF2B5EF4-FFF2-40B4-BE49-F238E27FC236}">
                      <a16:creationId xmlns:a16="http://schemas.microsoft.com/office/drawing/2014/main" id="{E7C080C2-53B0-4FEA-9063-BE3A280D4CAC}"/>
                    </a:ext>
                  </a:extLst>
                </p:cNvPr>
                <p:cNvSpPr txBox="1"/>
                <p:nvPr/>
              </p:nvSpPr>
              <p:spPr>
                <a:xfrm>
                  <a:off x="10456301" y="2987974"/>
                  <a:ext cx="891591" cy="3274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000" dirty="0"/>
                    <a:t>Apprenant</a:t>
                  </a:r>
                </a:p>
              </p:txBody>
            </p:sp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B29D8B64-0D0F-4B46-9D2C-1677603642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10722096" y="2594476"/>
                  <a:ext cx="360001" cy="478811"/>
                </a:xfrm>
                <a:prstGeom prst="rect">
                  <a:avLst/>
                </a:prstGeom>
              </p:spPr>
            </p:pic>
          </p:grpSp>
          <p:grpSp>
            <p:nvGrpSpPr>
              <p:cNvPr id="181" name="Groupe 180">
                <a:extLst>
                  <a:ext uri="{FF2B5EF4-FFF2-40B4-BE49-F238E27FC236}">
                    <a16:creationId xmlns:a16="http://schemas.microsoft.com/office/drawing/2014/main" id="{42944FF9-24BA-4189-B46C-A72E927A32D8}"/>
                  </a:ext>
                </a:extLst>
              </p:cNvPr>
              <p:cNvGrpSpPr/>
              <p:nvPr/>
            </p:nvGrpSpPr>
            <p:grpSpPr>
              <a:xfrm>
                <a:off x="5901787" y="3413793"/>
                <a:ext cx="1298753" cy="661291"/>
                <a:chOff x="6991786" y="4755052"/>
                <a:chExt cx="1298753" cy="661291"/>
              </a:xfrm>
            </p:grpSpPr>
            <p:sp>
              <p:nvSpPr>
                <p:cNvPr id="211" name="ZoneTexte 210">
                  <a:extLst>
                    <a:ext uri="{FF2B5EF4-FFF2-40B4-BE49-F238E27FC236}">
                      <a16:creationId xmlns:a16="http://schemas.microsoft.com/office/drawing/2014/main" id="{6CD67D9A-2230-4FAC-A29E-6C25101E7320}"/>
                    </a:ext>
                  </a:extLst>
                </p:cNvPr>
                <p:cNvSpPr txBox="1"/>
                <p:nvPr/>
              </p:nvSpPr>
              <p:spPr>
                <a:xfrm>
                  <a:off x="6991786" y="5016233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Evaluateur</a:t>
                  </a:r>
                </a:p>
              </p:txBody>
            </p:sp>
            <p:pic>
              <p:nvPicPr>
                <p:cNvPr id="212" name="Image 211">
                  <a:extLst>
                    <a:ext uri="{FF2B5EF4-FFF2-40B4-BE49-F238E27FC236}">
                      <a16:creationId xmlns:a16="http://schemas.microsoft.com/office/drawing/2014/main" id="{5DB9DA5D-10E0-4588-8722-D7E5CF88C0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61162" y="4755052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2" name="Groupe 181">
                <a:extLst>
                  <a:ext uri="{FF2B5EF4-FFF2-40B4-BE49-F238E27FC236}">
                    <a16:creationId xmlns:a16="http://schemas.microsoft.com/office/drawing/2014/main" id="{4907A3EC-9193-4FE9-A480-FAB9EA3C321F}"/>
                  </a:ext>
                </a:extLst>
              </p:cNvPr>
              <p:cNvGrpSpPr/>
              <p:nvPr/>
            </p:nvGrpSpPr>
            <p:grpSpPr>
              <a:xfrm>
                <a:off x="5895759" y="2451928"/>
                <a:ext cx="1295547" cy="571918"/>
                <a:chOff x="10444452" y="4346263"/>
                <a:chExt cx="1295547" cy="571918"/>
              </a:xfrm>
            </p:grpSpPr>
            <p:sp>
              <p:nvSpPr>
                <p:cNvPr id="209" name="ZoneTexte 208">
                  <a:extLst>
                    <a:ext uri="{FF2B5EF4-FFF2-40B4-BE49-F238E27FC236}">
                      <a16:creationId xmlns:a16="http://schemas.microsoft.com/office/drawing/2014/main" id="{53CEB3E7-55D2-4858-B08D-3FA9EF78583E}"/>
                    </a:ext>
                  </a:extLst>
                </p:cNvPr>
                <p:cNvSpPr txBox="1"/>
                <p:nvPr/>
              </p:nvSpPr>
              <p:spPr>
                <a:xfrm>
                  <a:off x="10444452" y="4671960"/>
                  <a:ext cx="129554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Situation évaluation</a:t>
                  </a:r>
                </a:p>
              </p:txBody>
            </p:sp>
            <p:pic>
              <p:nvPicPr>
                <p:cNvPr id="210" name="Image 209">
                  <a:extLst>
                    <a:ext uri="{FF2B5EF4-FFF2-40B4-BE49-F238E27FC236}">
                      <a16:creationId xmlns:a16="http://schemas.microsoft.com/office/drawing/2014/main" id="{62700681-BC78-4214-9674-970C4334B9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10912225" y="434626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7B0CB2B8-C19A-4FE1-AD17-2B9916D7D03A}"/>
                  </a:ext>
                </a:extLst>
              </p:cNvPr>
              <p:cNvGrpSpPr/>
              <p:nvPr/>
            </p:nvGrpSpPr>
            <p:grpSpPr>
              <a:xfrm>
                <a:off x="2284385" y="2453107"/>
                <a:ext cx="1154482" cy="569560"/>
                <a:chOff x="6187691" y="2357790"/>
                <a:chExt cx="1154482" cy="569560"/>
              </a:xfrm>
            </p:grpSpPr>
            <p:sp>
              <p:nvSpPr>
                <p:cNvPr id="207" name="ZoneTexte 206">
                  <a:extLst>
                    <a:ext uri="{FF2B5EF4-FFF2-40B4-BE49-F238E27FC236}">
                      <a16:creationId xmlns:a16="http://schemas.microsoft.com/office/drawing/2014/main" id="{36909B57-0E45-4AB5-8A64-329190967958}"/>
                    </a:ext>
                  </a:extLst>
                </p:cNvPr>
                <p:cNvSpPr txBox="1"/>
                <p:nvPr/>
              </p:nvSpPr>
              <p:spPr>
                <a:xfrm>
                  <a:off x="6187691" y="2681129"/>
                  <a:ext cx="115448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Plan d’évaluation</a:t>
                  </a:r>
                </a:p>
              </p:txBody>
            </p:sp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8C2BF169-DF04-454D-B512-D6C8038855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6584932" y="2357790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4" name="Groupe 183">
                <a:extLst>
                  <a:ext uri="{FF2B5EF4-FFF2-40B4-BE49-F238E27FC236}">
                    <a16:creationId xmlns:a16="http://schemas.microsoft.com/office/drawing/2014/main" id="{DC0B1485-508D-4591-8C3B-15FD7E2990AF}"/>
                  </a:ext>
                </a:extLst>
              </p:cNvPr>
              <p:cNvGrpSpPr/>
              <p:nvPr/>
            </p:nvGrpSpPr>
            <p:grpSpPr>
              <a:xfrm>
                <a:off x="4077143" y="4400946"/>
                <a:ext cx="957313" cy="674191"/>
                <a:chOff x="1170048" y="3638794"/>
                <a:chExt cx="957313" cy="674191"/>
              </a:xfrm>
            </p:grpSpPr>
            <p:sp>
              <p:nvSpPr>
                <p:cNvPr id="205" name="ZoneTexte 204">
                  <a:extLst>
                    <a:ext uri="{FF2B5EF4-FFF2-40B4-BE49-F238E27FC236}">
                      <a16:creationId xmlns:a16="http://schemas.microsoft.com/office/drawing/2014/main" id="{A629483D-2B2E-474A-8469-2DA44734D60D}"/>
                    </a:ext>
                  </a:extLst>
                </p:cNvPr>
                <p:cNvSpPr txBox="1"/>
                <p:nvPr/>
              </p:nvSpPr>
              <p:spPr>
                <a:xfrm>
                  <a:off x="1170048" y="3912875"/>
                  <a:ext cx="957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national</a:t>
                  </a:r>
                </a:p>
                <a:p>
                  <a:pPr algn="ctr"/>
                  <a:r>
                    <a:rPr lang="fr-FR" sz="1000" dirty="0"/>
                    <a:t>DGER</a:t>
                  </a:r>
                </a:p>
              </p:txBody>
            </p:sp>
            <p:pic>
              <p:nvPicPr>
                <p:cNvPr id="206" name="Image 205">
                  <a:extLst>
                    <a:ext uri="{FF2B5EF4-FFF2-40B4-BE49-F238E27FC236}">
                      <a16:creationId xmlns:a16="http://schemas.microsoft.com/office/drawing/2014/main" id="{7637ACD2-77D0-4086-8FCE-F5CC1683D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68704" y="3638794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5" name="Groupe 184">
                <a:extLst>
                  <a:ext uri="{FF2B5EF4-FFF2-40B4-BE49-F238E27FC236}">
                    <a16:creationId xmlns:a16="http://schemas.microsoft.com/office/drawing/2014/main" id="{D6922AEC-D83A-407F-AEE0-C0F55249C286}"/>
                  </a:ext>
                </a:extLst>
              </p:cNvPr>
              <p:cNvGrpSpPr/>
              <p:nvPr/>
            </p:nvGrpSpPr>
            <p:grpSpPr>
              <a:xfrm>
                <a:off x="5410895" y="4396236"/>
                <a:ext cx="965329" cy="675223"/>
                <a:chOff x="1168705" y="1125713"/>
                <a:chExt cx="965328" cy="675223"/>
              </a:xfrm>
            </p:grpSpPr>
            <p:sp>
              <p:nvSpPr>
                <p:cNvPr id="203" name="ZoneTexte 202">
                  <a:extLst>
                    <a:ext uri="{FF2B5EF4-FFF2-40B4-BE49-F238E27FC236}">
                      <a16:creationId xmlns:a16="http://schemas.microsoft.com/office/drawing/2014/main" id="{6B386C8B-2C41-46C5-97AB-0923E7463DCD}"/>
                    </a:ext>
                  </a:extLst>
                </p:cNvPr>
                <p:cNvSpPr txBox="1"/>
                <p:nvPr/>
              </p:nvSpPr>
              <p:spPr>
                <a:xfrm>
                  <a:off x="1168705" y="1400826"/>
                  <a:ext cx="9653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régional</a:t>
                  </a:r>
                </a:p>
                <a:p>
                  <a:pPr algn="ctr"/>
                  <a:r>
                    <a:rPr lang="fr-FR" sz="1000" dirty="0"/>
                    <a:t>SRFD</a:t>
                  </a:r>
                  <a:endParaRPr lang="fr-FR" sz="1000" strike="sngStrike" dirty="0"/>
                </a:p>
              </p:txBody>
            </p:sp>
            <p:pic>
              <p:nvPicPr>
                <p:cNvPr id="204" name="Image 203">
                  <a:extLst>
                    <a:ext uri="{FF2B5EF4-FFF2-40B4-BE49-F238E27FC236}">
                      <a16:creationId xmlns:a16="http://schemas.microsoft.com/office/drawing/2014/main" id="{F297A466-2431-4C98-9944-078C7F1851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71369" y="1125713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6" name="Groupe 185">
                <a:extLst>
                  <a:ext uri="{FF2B5EF4-FFF2-40B4-BE49-F238E27FC236}">
                    <a16:creationId xmlns:a16="http://schemas.microsoft.com/office/drawing/2014/main" id="{C81FEB03-1F55-42BE-8CDC-8A093AF2EB37}"/>
                  </a:ext>
                </a:extLst>
              </p:cNvPr>
              <p:cNvGrpSpPr/>
              <p:nvPr/>
            </p:nvGrpSpPr>
            <p:grpSpPr>
              <a:xfrm>
                <a:off x="2531302" y="4400946"/>
                <a:ext cx="965328" cy="667762"/>
                <a:chOff x="3223647" y="1145316"/>
                <a:chExt cx="965328" cy="667761"/>
              </a:xfrm>
            </p:grpSpPr>
            <p:sp>
              <p:nvSpPr>
                <p:cNvPr id="201" name="ZoneTexte 200">
                  <a:extLst>
                    <a:ext uri="{FF2B5EF4-FFF2-40B4-BE49-F238E27FC236}">
                      <a16:creationId xmlns:a16="http://schemas.microsoft.com/office/drawing/2014/main" id="{4A2AE7A0-6643-49E4-88AC-630481E2C236}"/>
                    </a:ext>
                  </a:extLst>
                </p:cNvPr>
                <p:cNvSpPr txBox="1"/>
                <p:nvPr/>
              </p:nvSpPr>
              <p:spPr>
                <a:xfrm>
                  <a:off x="3223647" y="1412967"/>
                  <a:ext cx="9653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régional</a:t>
                  </a:r>
                </a:p>
                <a:p>
                  <a:pPr algn="ctr"/>
                  <a:r>
                    <a:rPr lang="fr-FR" sz="1000" dirty="0"/>
                    <a:t>MIREX</a:t>
                  </a:r>
                </a:p>
              </p:txBody>
            </p:sp>
            <p:pic>
              <p:nvPicPr>
                <p:cNvPr id="202" name="Image 201">
                  <a:extLst>
                    <a:ext uri="{FF2B5EF4-FFF2-40B4-BE49-F238E27FC236}">
                      <a16:creationId xmlns:a16="http://schemas.microsoft.com/office/drawing/2014/main" id="{4C493956-CA7C-4E3B-AD42-0715F47C841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526311" y="1145316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7" name="Groupe 186">
                <a:extLst>
                  <a:ext uri="{FF2B5EF4-FFF2-40B4-BE49-F238E27FC236}">
                    <a16:creationId xmlns:a16="http://schemas.microsoft.com/office/drawing/2014/main" id="{800E1D5F-36A2-4160-A1DA-A8F0491AA129}"/>
                  </a:ext>
                </a:extLst>
              </p:cNvPr>
              <p:cNvGrpSpPr/>
              <p:nvPr/>
            </p:nvGrpSpPr>
            <p:grpSpPr>
              <a:xfrm>
                <a:off x="2179205" y="1459286"/>
                <a:ext cx="1375698" cy="659058"/>
                <a:chOff x="6091501" y="770086"/>
                <a:chExt cx="1375698" cy="659057"/>
              </a:xfrm>
            </p:grpSpPr>
            <p:sp>
              <p:nvSpPr>
                <p:cNvPr id="199" name="ZoneTexte 198">
                  <a:extLst>
                    <a:ext uri="{FF2B5EF4-FFF2-40B4-BE49-F238E27FC236}">
                      <a16:creationId xmlns:a16="http://schemas.microsoft.com/office/drawing/2014/main" id="{1FCF3201-2363-4635-9573-A464B1198B61}"/>
                    </a:ext>
                  </a:extLst>
                </p:cNvPr>
                <p:cNvSpPr txBox="1"/>
                <p:nvPr/>
              </p:nvSpPr>
              <p:spPr>
                <a:xfrm>
                  <a:off x="6091501" y="1029033"/>
                  <a:ext cx="13756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Chef d’établissement</a:t>
                  </a:r>
                </a:p>
              </p:txBody>
            </p:sp>
            <p:pic>
              <p:nvPicPr>
                <p:cNvPr id="200" name="Image 199">
                  <a:extLst>
                    <a:ext uri="{FF2B5EF4-FFF2-40B4-BE49-F238E27FC236}">
                      <a16:creationId xmlns:a16="http://schemas.microsoft.com/office/drawing/2014/main" id="{1F04DD72-D55C-41C4-8766-CC7F3295ED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599350" y="770086"/>
                  <a:ext cx="360000" cy="360000"/>
                </a:xfrm>
                <a:prstGeom prst="rect">
                  <a:avLst/>
                </a:prstGeom>
              </p:spPr>
            </p:pic>
          </p:grpSp>
          <p:grpSp>
            <p:nvGrpSpPr>
              <p:cNvPr id="188" name="Groupe 187">
                <a:extLst>
                  <a:ext uri="{FF2B5EF4-FFF2-40B4-BE49-F238E27FC236}">
                    <a16:creationId xmlns:a16="http://schemas.microsoft.com/office/drawing/2014/main" id="{4CA7478E-6292-4E4A-BC0F-15ACCCFE10D2}"/>
                  </a:ext>
                </a:extLst>
              </p:cNvPr>
              <p:cNvGrpSpPr/>
              <p:nvPr/>
            </p:nvGrpSpPr>
            <p:grpSpPr>
              <a:xfrm>
                <a:off x="3397319" y="1460092"/>
                <a:ext cx="1540428" cy="641747"/>
                <a:chOff x="8394124" y="815867"/>
                <a:chExt cx="1540428" cy="641748"/>
              </a:xfrm>
            </p:grpSpPr>
            <p:sp>
              <p:nvSpPr>
                <p:cNvPr id="197" name="ZoneTexte 196">
                  <a:extLst>
                    <a:ext uri="{FF2B5EF4-FFF2-40B4-BE49-F238E27FC236}">
                      <a16:creationId xmlns:a16="http://schemas.microsoft.com/office/drawing/2014/main" id="{2B2E5922-71A6-421D-AD5A-CF8949086337}"/>
                    </a:ext>
                  </a:extLst>
                </p:cNvPr>
                <p:cNvSpPr txBox="1"/>
                <p:nvPr/>
              </p:nvSpPr>
              <p:spPr>
                <a:xfrm>
                  <a:off x="8394124" y="1073200"/>
                  <a:ext cx="1540428" cy="3844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FR" sz="1000" dirty="0"/>
                    <a:t>Profil établissement</a:t>
                  </a:r>
                </a:p>
                <a:p>
                  <a:pPr algn="ctr"/>
                  <a:r>
                    <a:rPr lang="fr-FR" sz="1000" dirty="0"/>
                    <a:t>Gestionnaire </a:t>
                  </a:r>
                  <a:r>
                    <a:rPr lang="fr-FR" sz="1000" dirty="0" err="1"/>
                    <a:t>adminstratif</a:t>
                  </a:r>
                  <a:endParaRPr lang="fr-FR" sz="1000" dirty="0"/>
                </a:p>
              </p:txBody>
            </p:sp>
            <p:pic>
              <p:nvPicPr>
                <p:cNvPr id="198" name="Image 197">
                  <a:extLst>
                    <a:ext uri="{FF2B5EF4-FFF2-40B4-BE49-F238E27FC236}">
                      <a16:creationId xmlns:a16="http://schemas.microsoft.com/office/drawing/2014/main" id="{CCC3F775-0165-404B-A230-58B77FD238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984336" y="815867"/>
                  <a:ext cx="360000" cy="360000"/>
                </a:xfrm>
                <a:prstGeom prst="rect">
                  <a:avLst/>
                </a:prstGeom>
              </p:spPr>
            </p:pic>
          </p:grpSp>
          <p:sp>
            <p:nvSpPr>
              <p:cNvPr id="189" name="Rectangle : coins arrondis 188">
                <a:extLst>
                  <a:ext uri="{FF2B5EF4-FFF2-40B4-BE49-F238E27FC236}">
                    <a16:creationId xmlns:a16="http://schemas.microsoft.com/office/drawing/2014/main" id="{796168CB-191B-4DC0-81DE-FD0FCB342598}"/>
                  </a:ext>
                </a:extLst>
              </p:cNvPr>
              <p:cNvSpPr/>
              <p:nvPr/>
            </p:nvSpPr>
            <p:spPr>
              <a:xfrm>
                <a:off x="935890" y="1350628"/>
                <a:ext cx="1131244" cy="3839242"/>
              </a:xfrm>
              <a:prstGeom prst="roundRect">
                <a:avLst>
                  <a:gd name="adj" fmla="val 7451"/>
                </a:avLst>
              </a:prstGeom>
              <a:solidFill>
                <a:schemeClr val="lt1">
                  <a:alpha val="62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0" name="Rectangle : coins arrondis 189">
                <a:extLst>
                  <a:ext uri="{FF2B5EF4-FFF2-40B4-BE49-F238E27FC236}">
                    <a16:creationId xmlns:a16="http://schemas.microsoft.com/office/drawing/2014/main" id="{F98F2B93-4ED5-4DF7-ACBA-15525A3681C2}"/>
                  </a:ext>
                </a:extLst>
              </p:cNvPr>
              <p:cNvSpPr/>
              <p:nvPr/>
            </p:nvSpPr>
            <p:spPr>
              <a:xfrm>
                <a:off x="5898968" y="2281806"/>
                <a:ext cx="1298754" cy="1879133"/>
              </a:xfrm>
              <a:prstGeom prst="roundRect">
                <a:avLst>
                  <a:gd name="adj" fmla="val 7451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0D3B4A78-28FA-4720-96BC-CE3A1A989AEF}"/>
                  </a:ext>
                </a:extLst>
              </p:cNvPr>
              <p:cNvSpPr txBox="1"/>
              <p:nvPr/>
            </p:nvSpPr>
            <p:spPr>
              <a:xfrm>
                <a:off x="852144" y="2635584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Objets métiers</a:t>
                </a:r>
              </a:p>
            </p:txBody>
          </p:sp>
          <p:sp>
            <p:nvSpPr>
              <p:cNvPr id="192" name="ZoneTexte 191">
                <a:extLst>
                  <a:ext uri="{FF2B5EF4-FFF2-40B4-BE49-F238E27FC236}">
                    <a16:creationId xmlns:a16="http://schemas.microsoft.com/office/drawing/2014/main" id="{F2E44F1F-BF9E-40E2-93A1-094CA29A4B4B}"/>
                  </a:ext>
                </a:extLst>
              </p:cNvPr>
              <p:cNvSpPr txBox="1"/>
              <p:nvPr/>
            </p:nvSpPr>
            <p:spPr>
              <a:xfrm>
                <a:off x="852144" y="1669555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Administratifs</a:t>
                </a:r>
              </a:p>
            </p:txBody>
          </p:sp>
          <p:sp>
            <p:nvSpPr>
              <p:cNvPr id="193" name="ZoneTexte 192">
                <a:extLst>
                  <a:ext uri="{FF2B5EF4-FFF2-40B4-BE49-F238E27FC236}">
                    <a16:creationId xmlns:a16="http://schemas.microsoft.com/office/drawing/2014/main" id="{24D79937-9C9C-4A6D-8EFC-DB587F4929EB}"/>
                  </a:ext>
                </a:extLst>
              </p:cNvPr>
              <p:cNvSpPr txBox="1"/>
              <p:nvPr/>
            </p:nvSpPr>
            <p:spPr>
              <a:xfrm>
                <a:off x="852144" y="3586485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Responsables</a:t>
                </a:r>
              </a:p>
            </p:txBody>
          </p:sp>
          <p:sp>
            <p:nvSpPr>
              <p:cNvPr id="194" name="ZoneTexte 193">
                <a:extLst>
                  <a:ext uri="{FF2B5EF4-FFF2-40B4-BE49-F238E27FC236}">
                    <a16:creationId xmlns:a16="http://schemas.microsoft.com/office/drawing/2014/main" id="{291DA509-2B1A-4192-88F1-6EFF41749089}"/>
                  </a:ext>
                </a:extLst>
              </p:cNvPr>
              <p:cNvSpPr txBox="1"/>
              <p:nvPr/>
            </p:nvSpPr>
            <p:spPr>
              <a:xfrm>
                <a:off x="852144" y="4607594"/>
                <a:ext cx="12920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b="1" dirty="0"/>
                  <a:t>Lecteurs</a:t>
                </a:r>
              </a:p>
            </p:txBody>
          </p:sp>
          <p:sp>
            <p:nvSpPr>
              <p:cNvPr id="195" name="Rectangle : coins arrondis 194">
                <a:extLst>
                  <a:ext uri="{FF2B5EF4-FFF2-40B4-BE49-F238E27FC236}">
                    <a16:creationId xmlns:a16="http://schemas.microsoft.com/office/drawing/2014/main" id="{477D9251-C829-440F-8987-DEEFB20D8B5A}"/>
                  </a:ext>
                </a:extLst>
              </p:cNvPr>
              <p:cNvSpPr/>
              <p:nvPr/>
            </p:nvSpPr>
            <p:spPr>
              <a:xfrm>
                <a:off x="2307664" y="3310736"/>
                <a:ext cx="1355529" cy="1879133"/>
              </a:xfrm>
              <a:prstGeom prst="roundRect">
                <a:avLst>
                  <a:gd name="adj" fmla="val 7451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23" name="Ellipse 222">
              <a:extLst>
                <a:ext uri="{FF2B5EF4-FFF2-40B4-BE49-F238E27FC236}">
                  <a16:creationId xmlns:a16="http://schemas.microsoft.com/office/drawing/2014/main" id="{3304FA99-C67F-47F3-B206-95316AEA3FC6}"/>
                </a:ext>
              </a:extLst>
            </p:cNvPr>
            <p:cNvSpPr/>
            <p:nvPr/>
          </p:nvSpPr>
          <p:spPr>
            <a:xfrm>
              <a:off x="8023902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5" name="Ellipse 224">
              <a:extLst>
                <a:ext uri="{FF2B5EF4-FFF2-40B4-BE49-F238E27FC236}">
                  <a16:creationId xmlns:a16="http://schemas.microsoft.com/office/drawing/2014/main" id="{07594267-DA37-49A8-9E9D-54053A5FAC64}"/>
                </a:ext>
              </a:extLst>
            </p:cNvPr>
            <p:cNvSpPr/>
            <p:nvPr/>
          </p:nvSpPr>
          <p:spPr>
            <a:xfrm>
              <a:off x="6601823" y="4554682"/>
              <a:ext cx="180000" cy="18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6" name="Ellipse 225">
              <a:extLst>
                <a:ext uri="{FF2B5EF4-FFF2-40B4-BE49-F238E27FC236}">
                  <a16:creationId xmlns:a16="http://schemas.microsoft.com/office/drawing/2014/main" id="{4F05018C-DA8A-4D7C-B563-2CD852852E4A}"/>
                </a:ext>
              </a:extLst>
            </p:cNvPr>
            <p:cNvSpPr/>
            <p:nvPr/>
          </p:nvSpPr>
          <p:spPr>
            <a:xfrm>
              <a:off x="10112285" y="3503733"/>
              <a:ext cx="180000" cy="18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7" name="Ellipse 226">
              <a:extLst>
                <a:ext uri="{FF2B5EF4-FFF2-40B4-BE49-F238E27FC236}">
                  <a16:creationId xmlns:a16="http://schemas.microsoft.com/office/drawing/2014/main" id="{857797E4-22C5-497A-AE09-123BECDC1F48}"/>
                </a:ext>
              </a:extLst>
            </p:cNvPr>
            <p:cNvSpPr/>
            <p:nvPr/>
          </p:nvSpPr>
          <p:spPr>
            <a:xfrm>
              <a:off x="6365117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ECBD1A98-2868-4E70-9E28-A3B858450A76}"/>
                </a:ext>
              </a:extLst>
            </p:cNvPr>
            <p:cNvSpPr/>
            <p:nvPr/>
          </p:nvSpPr>
          <p:spPr>
            <a:xfrm>
              <a:off x="9398169" y="4554682"/>
              <a:ext cx="180000" cy="18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9" name="Ellipse 228">
              <a:extLst>
                <a:ext uri="{FF2B5EF4-FFF2-40B4-BE49-F238E27FC236}">
                  <a16:creationId xmlns:a16="http://schemas.microsoft.com/office/drawing/2014/main" id="{FB28DECD-628F-4349-AF38-E1295D6FE3AD}"/>
                </a:ext>
              </a:extLst>
            </p:cNvPr>
            <p:cNvSpPr/>
            <p:nvPr/>
          </p:nvSpPr>
          <p:spPr>
            <a:xfrm>
              <a:off x="6409248" y="3503733"/>
              <a:ext cx="180000" cy="180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0" name="Ellipse 229">
              <a:extLst>
                <a:ext uri="{FF2B5EF4-FFF2-40B4-BE49-F238E27FC236}">
                  <a16:creationId xmlns:a16="http://schemas.microsoft.com/office/drawing/2014/main" id="{CEBA2439-F924-4B7C-B716-093778637677}"/>
                </a:ext>
              </a:extLst>
            </p:cNvPr>
            <p:cNvSpPr/>
            <p:nvPr/>
          </p:nvSpPr>
          <p:spPr>
            <a:xfrm>
              <a:off x="6210391" y="1488748"/>
              <a:ext cx="180000" cy="180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2201788C-691A-4BBB-AFBC-7C747E9CDF8F}"/>
                </a:ext>
              </a:extLst>
            </p:cNvPr>
            <p:cNvSpPr/>
            <p:nvPr/>
          </p:nvSpPr>
          <p:spPr>
            <a:xfrm>
              <a:off x="7558288" y="1488748"/>
              <a:ext cx="180000" cy="18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2" name="Ellipse 231">
              <a:extLst>
                <a:ext uri="{FF2B5EF4-FFF2-40B4-BE49-F238E27FC236}">
                  <a16:creationId xmlns:a16="http://schemas.microsoft.com/office/drawing/2014/main" id="{48A99C07-79CB-424A-8D6D-7EB8E5C2C17D}"/>
                </a:ext>
              </a:extLst>
            </p:cNvPr>
            <p:cNvSpPr/>
            <p:nvPr/>
          </p:nvSpPr>
          <p:spPr>
            <a:xfrm>
              <a:off x="8065379" y="3503733"/>
              <a:ext cx="180000" cy="18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58DBBF20-0A5D-41D8-B539-C2F28642A50E}"/>
              </a:ext>
            </a:extLst>
          </p:cNvPr>
          <p:cNvSpPr/>
          <p:nvPr/>
        </p:nvSpPr>
        <p:spPr>
          <a:xfrm>
            <a:off x="3853114" y="4451487"/>
            <a:ext cx="8110895" cy="192646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72000" tIns="72000" rIns="72000" bIns="72000">
            <a:normAutofit fontScale="92500" lnSpcReduction="20000"/>
          </a:bodyPr>
          <a:lstStyle/>
          <a:p>
            <a:r>
              <a:rPr lang="fr-FR" sz="1700" b="1" dirty="0">
                <a:solidFill>
                  <a:srgbClr val="C00000"/>
                </a:solidFill>
              </a:rPr>
              <a:t>KikaDroit</a:t>
            </a:r>
            <a:r>
              <a:rPr lang="fr-FR" sz="1700" dirty="0">
                <a:solidFill>
                  <a:srgbClr val="C00000"/>
                </a:solidFill>
              </a:rPr>
              <a:t> – Gestion des habilitations : </a:t>
            </a:r>
          </a:p>
          <a:p>
            <a:endParaRPr lang="fr-FR" sz="1400" dirty="0">
              <a:solidFill>
                <a:srgbClr val="C00000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administratifs</a:t>
            </a:r>
            <a:r>
              <a:rPr lang="fr-FR" sz="1400" dirty="0">
                <a:solidFill>
                  <a:schemeClr val="tx1"/>
                </a:solidFill>
              </a:rPr>
              <a:t> » sont gérés en semi-automatique et manuellement.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Un habilitateur établissement est désigné pour gérer les exceptions, et les habilitations des agents de </a:t>
            </a:r>
            <a:r>
              <a:rPr lang="fr-FR" sz="1400" u="sng" dirty="0">
                <a:solidFill>
                  <a:schemeClr val="tx1"/>
                </a:solidFill>
              </a:rPr>
              <a:t>son</a:t>
            </a:r>
            <a:r>
              <a:rPr lang="fr-FR" sz="1400" dirty="0">
                <a:solidFill>
                  <a:schemeClr val="tx1"/>
                </a:solidFill>
              </a:rPr>
              <a:t> établissement.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lecteurs</a:t>
            </a:r>
            <a:r>
              <a:rPr lang="fr-FR" sz="1400" dirty="0">
                <a:solidFill>
                  <a:schemeClr val="tx1"/>
                </a:solidFill>
              </a:rPr>
              <a:t> » sont gérés manuellement.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Les profils « </a:t>
            </a:r>
            <a:r>
              <a:rPr lang="fr-FR" sz="1400" b="1" dirty="0">
                <a:solidFill>
                  <a:schemeClr val="tx1"/>
                </a:solidFill>
              </a:rPr>
              <a:t>responsables</a:t>
            </a:r>
            <a:r>
              <a:rPr lang="fr-FR" sz="1400" dirty="0">
                <a:solidFill>
                  <a:schemeClr val="tx1"/>
                </a:solidFill>
              </a:rPr>
              <a:t> » sont gérés en </a:t>
            </a:r>
            <a:r>
              <a:rPr lang="fr-FR" sz="1400" u="sng" dirty="0">
                <a:solidFill>
                  <a:schemeClr val="tx1"/>
                </a:solidFill>
              </a:rPr>
              <a:t>AUTOMATIQUE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r>
              <a:rPr lang="fr-FR" sz="1400" dirty="0">
                <a:solidFill>
                  <a:schemeClr val="tx1"/>
                </a:solidFill>
              </a:rPr>
              <a:t>Ces profils sont auto-nettoyés, actualisés en temps réels, basés sur les données de Plan’Éval.</a:t>
            </a:r>
            <a:endParaRPr lang="fr-FR" sz="1400" dirty="0">
              <a:solidFill>
                <a:srgbClr val="C00000"/>
              </a:solidFill>
            </a:endParaRPr>
          </a:p>
        </p:txBody>
      </p:sp>
      <p:pic>
        <p:nvPicPr>
          <p:cNvPr id="8" name="Graphique 7" descr="Déverrouiller">
            <a:extLst>
              <a:ext uri="{FF2B5EF4-FFF2-40B4-BE49-F238E27FC236}">
                <a16:creationId xmlns:a16="http://schemas.microsoft.com/office/drawing/2014/main" id="{BCADF0D4-D85F-451C-8835-00C8FF5102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67935" y="422574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6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A1A8E0-5196-4D8C-B438-42A30F5C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BBA101-2D32-4CB1-B17F-1EC86395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38E5AF-231F-4204-94BA-7A9F35B7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11</a:t>
            </a:fld>
            <a:endParaRPr lang="fr-FR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EA4ECCE2-0B01-4054-BD36-FF7842BB5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483279"/>
              </p:ext>
            </p:extLst>
          </p:nvPr>
        </p:nvGraphicFramePr>
        <p:xfrm>
          <a:off x="312420" y="1559164"/>
          <a:ext cx="11529060" cy="220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5">
            <a:extLst>
              <a:ext uri="{FF2B5EF4-FFF2-40B4-BE49-F238E27FC236}">
                <a16:creationId xmlns:a16="http://schemas.microsoft.com/office/drawing/2014/main" id="{B7E0669F-7C6A-4F02-8000-25B606B1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Cycle de vie d’un plan et implication des acteurs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BAE7568-AB6A-464B-A43A-F6713A59A78F}"/>
              </a:ext>
            </a:extLst>
          </p:cNvPr>
          <p:cNvSpPr txBox="1"/>
          <p:nvPr/>
        </p:nvSpPr>
        <p:spPr>
          <a:xfrm>
            <a:off x="225425" y="3645304"/>
            <a:ext cx="2160000" cy="1015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Consolidation du plan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Validation du plan par le 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58A578F-B7B8-44EA-827D-B1B5B68B6E28}"/>
              </a:ext>
            </a:extLst>
          </p:cNvPr>
          <p:cNvSpPr txBox="1"/>
          <p:nvPr/>
        </p:nvSpPr>
        <p:spPr>
          <a:xfrm>
            <a:off x="2665465" y="3645304"/>
            <a:ext cx="2160000" cy="1015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Déroulement de la formation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Réalisation des évaluations et saisie des notes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Maintenance du plan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B06DC9B-7EA5-4FF9-B28E-3DF3DA3E1FEA}"/>
              </a:ext>
            </a:extLst>
          </p:cNvPr>
          <p:cNvSpPr txBox="1"/>
          <p:nvPr/>
        </p:nvSpPr>
        <p:spPr>
          <a:xfrm>
            <a:off x="5105505" y="3645304"/>
            <a:ext cx="2160000" cy="1015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Modification de la construction du plan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Validation du plan par le CE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613A774-FF20-4247-B6BA-1B838D6B678A}"/>
              </a:ext>
            </a:extLst>
          </p:cNvPr>
          <p:cNvSpPr txBox="1"/>
          <p:nvPr/>
        </p:nvSpPr>
        <p:spPr>
          <a:xfrm>
            <a:off x="7545545" y="3645304"/>
            <a:ext cx="2160000" cy="1015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Déroulement de la formation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Réalisation des évaluations et saisie des notes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kern="1200" dirty="0"/>
              <a:t>Maintenance du plan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EA7DAEF-F9B7-4DCE-87F9-4C57D293AC80}"/>
              </a:ext>
            </a:extLst>
          </p:cNvPr>
          <p:cNvSpPr txBox="1"/>
          <p:nvPr/>
        </p:nvSpPr>
        <p:spPr>
          <a:xfrm>
            <a:off x="9985585" y="3645304"/>
            <a:ext cx="2160000" cy="1015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kern="1200" dirty="0"/>
              <a:t>Diplomation des apprenants</a:t>
            </a:r>
          </a:p>
        </p:txBody>
      </p:sp>
      <p:pic>
        <p:nvPicPr>
          <p:cNvPr id="33" name="Graphique 32" descr="Actualiser (droite à gauche)">
            <a:extLst>
              <a:ext uri="{FF2B5EF4-FFF2-40B4-BE49-F238E27FC236}">
                <a16:creationId xmlns:a16="http://schemas.microsoft.com/office/drawing/2014/main" id="{A01F20B7-ABA1-4CBA-890E-F2E044DFBA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7327" y="2348628"/>
            <a:ext cx="696436" cy="696436"/>
          </a:xfrm>
          <a:prstGeom prst="rect">
            <a:avLst/>
          </a:prstGeom>
        </p:spPr>
      </p:pic>
      <p:pic>
        <p:nvPicPr>
          <p:cNvPr id="36" name="Graphique 35" descr="Utilisateur">
            <a:extLst>
              <a:ext uri="{FF2B5EF4-FFF2-40B4-BE49-F238E27FC236}">
                <a16:creationId xmlns:a16="http://schemas.microsoft.com/office/drawing/2014/main" id="{8567B31F-A6B0-4E73-8FDC-DF3E91652E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24624" y="4410229"/>
            <a:ext cx="422359" cy="422359"/>
          </a:xfrm>
          <a:prstGeom prst="rect">
            <a:avLst/>
          </a:prstGeom>
        </p:spPr>
      </p:pic>
      <p:grpSp>
        <p:nvGrpSpPr>
          <p:cNvPr id="62" name="Groupe 61">
            <a:extLst>
              <a:ext uri="{FF2B5EF4-FFF2-40B4-BE49-F238E27FC236}">
                <a16:creationId xmlns:a16="http://schemas.microsoft.com/office/drawing/2014/main" id="{DD622FBB-EFB6-4610-912E-4DB3203E12F6}"/>
              </a:ext>
            </a:extLst>
          </p:cNvPr>
          <p:cNvGrpSpPr/>
          <p:nvPr/>
        </p:nvGrpSpPr>
        <p:grpSpPr>
          <a:xfrm>
            <a:off x="577957" y="4410230"/>
            <a:ext cx="684513" cy="547496"/>
            <a:chOff x="577957" y="3963586"/>
            <a:chExt cx="684513" cy="547496"/>
          </a:xfrm>
        </p:grpSpPr>
        <p:pic>
          <p:nvPicPr>
            <p:cNvPr id="35" name="Graphique 34" descr="Utilisateur">
              <a:extLst>
                <a:ext uri="{FF2B5EF4-FFF2-40B4-BE49-F238E27FC236}">
                  <a16:creationId xmlns:a16="http://schemas.microsoft.com/office/drawing/2014/main" id="{D4B2E81C-CA63-46D2-BBCA-8255553D6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77957" y="3963586"/>
              <a:ext cx="422359" cy="422359"/>
            </a:xfrm>
            <a:prstGeom prst="rect">
              <a:avLst/>
            </a:prstGeom>
          </p:spPr>
        </p:pic>
        <p:pic>
          <p:nvPicPr>
            <p:cNvPr id="37" name="Graphique 36" descr="Utilisateur">
              <a:extLst>
                <a:ext uri="{FF2B5EF4-FFF2-40B4-BE49-F238E27FC236}">
                  <a16:creationId xmlns:a16="http://schemas.microsoft.com/office/drawing/2014/main" id="{47178054-86A8-48E3-816D-960163ED5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40111" y="4088723"/>
              <a:ext cx="422359" cy="422359"/>
            </a:xfrm>
            <a:prstGeom prst="rect">
              <a:avLst/>
            </a:prstGeom>
          </p:spPr>
        </p:pic>
      </p:grpSp>
      <p:pic>
        <p:nvPicPr>
          <p:cNvPr id="44" name="Graphique 43" descr="Utilisateur">
            <a:extLst>
              <a:ext uri="{FF2B5EF4-FFF2-40B4-BE49-F238E27FC236}">
                <a16:creationId xmlns:a16="http://schemas.microsoft.com/office/drawing/2014/main" id="{E6AD29D5-1B5F-4468-83F0-66DC8B04E74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65131" y="4410230"/>
            <a:ext cx="422359" cy="422359"/>
          </a:xfrm>
          <a:prstGeom prst="rect">
            <a:avLst/>
          </a:prstGeom>
        </p:spPr>
      </p:pic>
      <p:pic>
        <p:nvPicPr>
          <p:cNvPr id="49" name="Graphique 48" descr="Utilisateur">
            <a:extLst>
              <a:ext uri="{FF2B5EF4-FFF2-40B4-BE49-F238E27FC236}">
                <a16:creationId xmlns:a16="http://schemas.microsoft.com/office/drawing/2014/main" id="{A4EE0F1F-3368-4BCC-95C7-8BD727F7C6B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36421" y="4469696"/>
            <a:ext cx="422359" cy="422359"/>
          </a:xfrm>
          <a:prstGeom prst="rect">
            <a:avLst/>
          </a:prstGeom>
        </p:spPr>
      </p:pic>
      <p:pic>
        <p:nvPicPr>
          <p:cNvPr id="51" name="Graphique 50" descr="Utilisateur">
            <a:extLst>
              <a:ext uri="{FF2B5EF4-FFF2-40B4-BE49-F238E27FC236}">
                <a16:creationId xmlns:a16="http://schemas.microsoft.com/office/drawing/2014/main" id="{4D92BF64-81B7-40CC-9DAE-A45502A775B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30188" y="4594833"/>
            <a:ext cx="422359" cy="422359"/>
          </a:xfrm>
          <a:prstGeom prst="rect">
            <a:avLst/>
          </a:prstGeom>
        </p:spPr>
      </p:pic>
      <p:pic>
        <p:nvPicPr>
          <p:cNvPr id="50" name="Graphique 49" descr="Utilisateur">
            <a:extLst>
              <a:ext uri="{FF2B5EF4-FFF2-40B4-BE49-F238E27FC236}">
                <a16:creationId xmlns:a16="http://schemas.microsoft.com/office/drawing/2014/main" id="{41144D6C-26FD-4022-BD3C-40CFC17655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98575" y="4594833"/>
            <a:ext cx="422359" cy="422359"/>
          </a:xfrm>
          <a:prstGeom prst="rect">
            <a:avLst/>
          </a:prstGeom>
        </p:spPr>
      </p:pic>
      <p:pic>
        <p:nvPicPr>
          <p:cNvPr id="52" name="Graphique 51" descr="Utilisateur">
            <a:extLst>
              <a:ext uri="{FF2B5EF4-FFF2-40B4-BE49-F238E27FC236}">
                <a16:creationId xmlns:a16="http://schemas.microsoft.com/office/drawing/2014/main" id="{34036553-A3FD-4455-8D69-76EF677E62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46323" y="4410230"/>
            <a:ext cx="422359" cy="422359"/>
          </a:xfrm>
          <a:prstGeom prst="rect">
            <a:avLst/>
          </a:prstGeom>
        </p:spPr>
      </p:pic>
      <p:pic>
        <p:nvPicPr>
          <p:cNvPr id="53" name="Graphique 52" descr="Utilisateur">
            <a:extLst>
              <a:ext uri="{FF2B5EF4-FFF2-40B4-BE49-F238E27FC236}">
                <a16:creationId xmlns:a16="http://schemas.microsoft.com/office/drawing/2014/main" id="{31BB85F7-2E83-4703-83D7-9808D9E03B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92990" y="4410229"/>
            <a:ext cx="422359" cy="422359"/>
          </a:xfrm>
          <a:prstGeom prst="rect">
            <a:avLst/>
          </a:prstGeom>
        </p:spPr>
      </p:pic>
      <p:pic>
        <p:nvPicPr>
          <p:cNvPr id="54" name="Graphique 53" descr="Utilisateur">
            <a:extLst>
              <a:ext uri="{FF2B5EF4-FFF2-40B4-BE49-F238E27FC236}">
                <a16:creationId xmlns:a16="http://schemas.microsoft.com/office/drawing/2014/main" id="{519994D4-C252-4D0C-AD16-0DB399AA86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08477" y="4535367"/>
            <a:ext cx="422359" cy="422359"/>
          </a:xfrm>
          <a:prstGeom prst="rect">
            <a:avLst/>
          </a:prstGeom>
        </p:spPr>
      </p:pic>
      <p:pic>
        <p:nvPicPr>
          <p:cNvPr id="55" name="Graphique 54" descr="Utilisateur">
            <a:extLst>
              <a:ext uri="{FF2B5EF4-FFF2-40B4-BE49-F238E27FC236}">
                <a16:creationId xmlns:a16="http://schemas.microsoft.com/office/drawing/2014/main" id="{27920CF1-DCC6-4B7E-A6E5-04836F340CA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63947" y="4410230"/>
            <a:ext cx="422359" cy="422359"/>
          </a:xfrm>
          <a:prstGeom prst="rect">
            <a:avLst/>
          </a:prstGeom>
        </p:spPr>
      </p:pic>
      <p:pic>
        <p:nvPicPr>
          <p:cNvPr id="56" name="Graphique 55" descr="Utilisateur">
            <a:extLst>
              <a:ext uri="{FF2B5EF4-FFF2-40B4-BE49-F238E27FC236}">
                <a16:creationId xmlns:a16="http://schemas.microsoft.com/office/drawing/2014/main" id="{813DDCBC-6594-41C7-9E64-F506D0EA39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26813" y="4410230"/>
            <a:ext cx="422359" cy="422359"/>
          </a:xfrm>
          <a:prstGeom prst="rect">
            <a:avLst/>
          </a:prstGeom>
        </p:spPr>
      </p:pic>
      <p:pic>
        <p:nvPicPr>
          <p:cNvPr id="57" name="Graphique 56" descr="Utilisateur">
            <a:extLst>
              <a:ext uri="{FF2B5EF4-FFF2-40B4-BE49-F238E27FC236}">
                <a16:creationId xmlns:a16="http://schemas.microsoft.com/office/drawing/2014/main" id="{8E987ED5-6773-4CE9-83FC-0B9A6A962DB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820580" y="4535367"/>
            <a:ext cx="422359" cy="422359"/>
          </a:xfrm>
          <a:prstGeom prst="rect">
            <a:avLst/>
          </a:prstGeom>
        </p:spPr>
      </p:pic>
      <p:pic>
        <p:nvPicPr>
          <p:cNvPr id="58" name="Graphique 57" descr="Utilisateur">
            <a:extLst>
              <a:ext uri="{FF2B5EF4-FFF2-40B4-BE49-F238E27FC236}">
                <a16:creationId xmlns:a16="http://schemas.microsoft.com/office/drawing/2014/main" id="{E91D65EE-1B65-4E7A-A73D-3944DFD1F4A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88967" y="4535367"/>
            <a:ext cx="422359" cy="422359"/>
          </a:xfrm>
          <a:prstGeom prst="rect">
            <a:avLst/>
          </a:prstGeom>
        </p:spPr>
      </p:pic>
      <p:pic>
        <p:nvPicPr>
          <p:cNvPr id="59" name="Graphique 58" descr="Utilisateur">
            <a:extLst>
              <a:ext uri="{FF2B5EF4-FFF2-40B4-BE49-F238E27FC236}">
                <a16:creationId xmlns:a16="http://schemas.microsoft.com/office/drawing/2014/main" id="{2F62B300-340B-4DC5-9D65-17C1912F93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05545" y="4410230"/>
            <a:ext cx="422359" cy="422359"/>
          </a:xfrm>
          <a:prstGeom prst="rect">
            <a:avLst/>
          </a:prstGeom>
        </p:spPr>
      </p:pic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249D4589-3133-42EF-BAE1-C97C03C405CA}"/>
              </a:ext>
            </a:extLst>
          </p:cNvPr>
          <p:cNvCxnSpPr>
            <a:stCxn id="36" idx="3"/>
            <a:endCxn id="44" idx="1"/>
          </p:cNvCxnSpPr>
          <p:nvPr/>
        </p:nvCxnSpPr>
        <p:spPr>
          <a:xfrm>
            <a:off x="1946983" y="4621409"/>
            <a:ext cx="31814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BBCC59CE-8357-4453-8050-4218C76AE623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1231929" y="4621409"/>
            <a:ext cx="29269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B8A5FBAF-8AC9-4A31-95EF-902BA201BB62}"/>
              </a:ext>
            </a:extLst>
          </p:cNvPr>
          <p:cNvCxnSpPr/>
          <p:nvPr/>
        </p:nvCxnSpPr>
        <p:spPr>
          <a:xfrm>
            <a:off x="6102609" y="4621409"/>
            <a:ext cx="31814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42E566E4-10E6-4BA8-A576-2F16A68349CE}"/>
              </a:ext>
            </a:extLst>
          </p:cNvPr>
          <p:cNvCxnSpPr/>
          <p:nvPr/>
        </p:nvCxnSpPr>
        <p:spPr>
          <a:xfrm>
            <a:off x="6880288" y="4621407"/>
            <a:ext cx="31814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14FE584B-20CC-4C4A-BCAB-8618C8AAAA2E}"/>
              </a:ext>
            </a:extLst>
          </p:cNvPr>
          <p:cNvGrpSpPr/>
          <p:nvPr/>
        </p:nvGrpSpPr>
        <p:grpSpPr>
          <a:xfrm>
            <a:off x="312420" y="5404999"/>
            <a:ext cx="4277245" cy="787884"/>
            <a:chOff x="312420" y="5464733"/>
            <a:chExt cx="4277245" cy="787884"/>
          </a:xfrm>
        </p:grpSpPr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79E5C51D-90F4-4FF8-B67F-A5B78DCEB6EF}"/>
                </a:ext>
              </a:extLst>
            </p:cNvPr>
            <p:cNvGrpSpPr/>
            <p:nvPr/>
          </p:nvGrpSpPr>
          <p:grpSpPr>
            <a:xfrm>
              <a:off x="312420" y="5464733"/>
              <a:ext cx="2371800" cy="344246"/>
              <a:chOff x="652344" y="5139468"/>
              <a:chExt cx="2371800" cy="344246"/>
            </a:xfrm>
          </p:grpSpPr>
          <p:pic>
            <p:nvPicPr>
              <p:cNvPr id="70" name="Graphique 69" descr="Utilisateur">
                <a:extLst>
                  <a:ext uri="{FF2B5EF4-FFF2-40B4-BE49-F238E27FC236}">
                    <a16:creationId xmlns:a16="http://schemas.microsoft.com/office/drawing/2014/main" id="{892D3BED-7C74-4E71-A09C-5C43542290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652344" y="5139468"/>
                <a:ext cx="252000" cy="252000"/>
              </a:xfrm>
              <a:prstGeom prst="rect">
                <a:avLst/>
              </a:prstGeom>
            </p:spPr>
          </p:pic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D47E94C7-5A48-4682-AFBC-353112319B75}"/>
                  </a:ext>
                </a:extLst>
              </p:cNvPr>
              <p:cNvSpPr txBox="1"/>
              <p:nvPr/>
            </p:nvSpPr>
            <p:spPr>
              <a:xfrm>
                <a:off x="864144" y="5174662"/>
                <a:ext cx="2160000" cy="309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000" tIns="72000" rIns="72000" bIns="72000" numCol="1" spcCol="1270" anchor="t" anchorCtr="0">
                <a:noAutofit/>
              </a:bodyPr>
              <a:lstStyle/>
              <a:p>
                <a:pPr marL="0" lvl="1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000" kern="1200" dirty="0"/>
                  <a:t>Gestionnaire administratif</a:t>
                </a:r>
              </a:p>
            </p:txBody>
          </p:sp>
        </p:grp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B8A5868F-2AC1-47CE-988A-F77CE3D1ED97}"/>
                </a:ext>
              </a:extLst>
            </p:cNvPr>
            <p:cNvGrpSpPr/>
            <p:nvPr/>
          </p:nvGrpSpPr>
          <p:grpSpPr>
            <a:xfrm>
              <a:off x="312420" y="5675122"/>
              <a:ext cx="2371800" cy="351866"/>
              <a:chOff x="652344" y="5131848"/>
              <a:chExt cx="2371800" cy="351866"/>
            </a:xfrm>
          </p:grpSpPr>
          <p:pic>
            <p:nvPicPr>
              <p:cNvPr id="75" name="Graphique 74" descr="Utilisateur">
                <a:extLst>
                  <a:ext uri="{FF2B5EF4-FFF2-40B4-BE49-F238E27FC236}">
                    <a16:creationId xmlns:a16="http://schemas.microsoft.com/office/drawing/2014/main" id="{A744823C-062F-402C-82CC-20B0C097A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652344" y="5131848"/>
                <a:ext cx="252000" cy="252000"/>
              </a:xfrm>
              <a:prstGeom prst="rect">
                <a:avLst/>
              </a:prstGeom>
            </p:spPr>
          </p:pic>
          <p:sp>
            <p:nvSpPr>
              <p:cNvPr id="76" name="ZoneTexte 75">
                <a:extLst>
                  <a:ext uri="{FF2B5EF4-FFF2-40B4-BE49-F238E27FC236}">
                    <a16:creationId xmlns:a16="http://schemas.microsoft.com/office/drawing/2014/main" id="{B0F334C6-6F34-41EB-80F7-4F9F612002F7}"/>
                  </a:ext>
                </a:extLst>
              </p:cNvPr>
              <p:cNvSpPr txBox="1"/>
              <p:nvPr/>
            </p:nvSpPr>
            <p:spPr>
              <a:xfrm>
                <a:off x="864144" y="5174662"/>
                <a:ext cx="2160000" cy="309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000" tIns="72000" rIns="72000" bIns="72000" numCol="1" spcCol="1270" anchor="t" anchorCtr="0">
                <a:noAutofit/>
              </a:bodyPr>
              <a:lstStyle/>
              <a:p>
                <a:pPr marL="0" lvl="1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000" kern="1200" dirty="0"/>
                  <a:t>Professeur coordonnateur</a:t>
                </a:r>
              </a:p>
            </p:txBody>
          </p:sp>
        </p:grp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6950DB7A-47F8-40FF-9CCF-3C69963D737C}"/>
                </a:ext>
              </a:extLst>
            </p:cNvPr>
            <p:cNvGrpSpPr/>
            <p:nvPr/>
          </p:nvGrpSpPr>
          <p:grpSpPr>
            <a:xfrm>
              <a:off x="2210245" y="5464733"/>
              <a:ext cx="2371800" cy="344246"/>
              <a:chOff x="652344" y="5139468"/>
              <a:chExt cx="2371800" cy="344246"/>
            </a:xfrm>
          </p:grpSpPr>
          <p:pic>
            <p:nvPicPr>
              <p:cNvPr id="78" name="Graphique 77" descr="Utilisateur">
                <a:extLst>
                  <a:ext uri="{FF2B5EF4-FFF2-40B4-BE49-F238E27FC236}">
                    <a16:creationId xmlns:a16="http://schemas.microsoft.com/office/drawing/2014/main" id="{E78D770B-6A89-41D3-ABEC-840100C66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52344" y="5139468"/>
                <a:ext cx="252000" cy="252000"/>
              </a:xfrm>
              <a:prstGeom prst="rect">
                <a:avLst/>
              </a:prstGeom>
            </p:spPr>
          </p:pic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E3760AF5-535F-4488-8C8E-4DE9CC8B428A}"/>
                  </a:ext>
                </a:extLst>
              </p:cNvPr>
              <p:cNvSpPr txBox="1"/>
              <p:nvPr/>
            </p:nvSpPr>
            <p:spPr>
              <a:xfrm>
                <a:off x="864144" y="5174662"/>
                <a:ext cx="2160000" cy="309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000" tIns="72000" rIns="72000" bIns="72000" numCol="1" spcCol="1270" anchor="t" anchorCtr="0">
                <a:noAutofit/>
              </a:bodyPr>
              <a:lstStyle/>
              <a:p>
                <a:pPr marL="0" lvl="1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000" kern="1200" dirty="0"/>
                  <a:t>Chef d’établissement (CE)</a:t>
                </a:r>
              </a:p>
            </p:txBody>
          </p:sp>
        </p:grpSp>
        <p:grpSp>
          <p:nvGrpSpPr>
            <p:cNvPr id="80" name="Groupe 79">
              <a:extLst>
                <a:ext uri="{FF2B5EF4-FFF2-40B4-BE49-F238E27FC236}">
                  <a16:creationId xmlns:a16="http://schemas.microsoft.com/office/drawing/2014/main" id="{0C2CB60E-46C1-48AC-9201-913F919ACC7C}"/>
                </a:ext>
              </a:extLst>
            </p:cNvPr>
            <p:cNvGrpSpPr/>
            <p:nvPr/>
          </p:nvGrpSpPr>
          <p:grpSpPr>
            <a:xfrm>
              <a:off x="2217865" y="5675122"/>
              <a:ext cx="2371800" cy="344246"/>
              <a:chOff x="652344" y="5139468"/>
              <a:chExt cx="2371800" cy="344246"/>
            </a:xfrm>
          </p:grpSpPr>
          <p:pic>
            <p:nvPicPr>
              <p:cNvPr id="81" name="Graphique 80" descr="Utilisateur">
                <a:extLst>
                  <a:ext uri="{FF2B5EF4-FFF2-40B4-BE49-F238E27FC236}">
                    <a16:creationId xmlns:a16="http://schemas.microsoft.com/office/drawing/2014/main" id="{7ECBEA34-2D39-4165-89E4-B2022BA286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652344" y="5139468"/>
                <a:ext cx="252000" cy="252000"/>
              </a:xfrm>
              <a:prstGeom prst="rect">
                <a:avLst/>
              </a:prstGeom>
            </p:spPr>
          </p:pic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2635975E-F6B1-4D56-82F5-3F3B69C8A2A5}"/>
                  </a:ext>
                </a:extLst>
              </p:cNvPr>
              <p:cNvSpPr txBox="1"/>
              <p:nvPr/>
            </p:nvSpPr>
            <p:spPr>
              <a:xfrm>
                <a:off x="864144" y="5174662"/>
                <a:ext cx="2160000" cy="309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000" tIns="72000" rIns="72000" bIns="72000" numCol="1" spcCol="1270" anchor="t" anchorCtr="0">
                <a:noAutofit/>
              </a:bodyPr>
              <a:lstStyle/>
              <a:p>
                <a:pPr marL="0" lvl="1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000" kern="1200" dirty="0"/>
                  <a:t>Président adjoint de jury (PAJ)</a:t>
                </a:r>
              </a:p>
            </p:txBody>
          </p:sp>
        </p:grpSp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64E6FEE1-5029-4564-AADB-DBA86F582B0B}"/>
                </a:ext>
              </a:extLst>
            </p:cNvPr>
            <p:cNvGrpSpPr/>
            <p:nvPr/>
          </p:nvGrpSpPr>
          <p:grpSpPr>
            <a:xfrm>
              <a:off x="312420" y="5900751"/>
              <a:ext cx="2371800" cy="351866"/>
              <a:chOff x="652344" y="5131848"/>
              <a:chExt cx="2371800" cy="351866"/>
            </a:xfrm>
          </p:grpSpPr>
          <p:pic>
            <p:nvPicPr>
              <p:cNvPr id="84" name="Graphique 83" descr="Utilisateur">
                <a:extLst>
                  <a:ext uri="{FF2B5EF4-FFF2-40B4-BE49-F238E27FC236}">
                    <a16:creationId xmlns:a16="http://schemas.microsoft.com/office/drawing/2014/main" id="{B2F77D2F-E2AF-47FF-B9B3-6D6DB65DD7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652344" y="5131848"/>
                <a:ext cx="252000" cy="252000"/>
              </a:xfrm>
              <a:prstGeom prst="rect">
                <a:avLst/>
              </a:prstGeom>
            </p:spPr>
          </p:pic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CB210746-6701-4124-AC46-2F0EA4BED626}"/>
                  </a:ext>
                </a:extLst>
              </p:cNvPr>
              <p:cNvSpPr txBox="1"/>
              <p:nvPr/>
            </p:nvSpPr>
            <p:spPr>
              <a:xfrm>
                <a:off x="864144" y="5174662"/>
                <a:ext cx="2160000" cy="309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000" tIns="72000" rIns="72000" bIns="72000" numCol="1" spcCol="1270" anchor="t" anchorCtr="0">
                <a:noAutofit/>
              </a:bodyPr>
              <a:lstStyle/>
              <a:p>
                <a:pPr marL="0" lvl="1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000" dirty="0"/>
                  <a:t>Évaluateur</a:t>
                </a:r>
                <a:endParaRPr lang="fr-FR" sz="1000" kern="1200" dirty="0"/>
              </a:p>
            </p:txBody>
          </p:sp>
        </p:grp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2F631E34-916C-4E52-9C2E-AA0F7D6854B2}"/>
              </a:ext>
            </a:extLst>
          </p:cNvPr>
          <p:cNvSpPr/>
          <p:nvPr/>
        </p:nvSpPr>
        <p:spPr>
          <a:xfrm>
            <a:off x="240664" y="5374519"/>
            <a:ext cx="4180333" cy="756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58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94CE1-2900-4E2A-B9EE-6557AB8B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41B70-5759-4BE0-9BAD-1483E7C8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5779-511A-429C-978E-958BC215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B05915-0D43-4F6A-9AA1-27432AA5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Vote-001 – durée 1’30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3FC25F-585A-479D-BA7A-A46F23B1A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Votre implication dans le processus CCF présenté vous semble clair ?</a:t>
            </a:r>
          </a:p>
          <a:p>
            <a:pPr lvl="1"/>
            <a:r>
              <a:rPr lang="fr-FR" dirty="0">
                <a:effectLst/>
              </a:rPr>
              <a:t>OUI</a:t>
            </a:r>
          </a:p>
          <a:p>
            <a:pPr lvl="1"/>
            <a:r>
              <a:rPr lang="fr-FR" dirty="0"/>
              <a:t>NON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658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884980-B76F-4A62-B8C7-B4863D59A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1033583"/>
            <a:ext cx="11739351" cy="601488"/>
          </a:xfrm>
        </p:spPr>
        <p:txBody>
          <a:bodyPr>
            <a:normAutofit/>
          </a:bodyPr>
          <a:lstStyle/>
          <a:p>
            <a:r>
              <a:rPr lang="fr-FR" dirty="0"/>
              <a:t>L’environnement du quotidien…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DFBA4D-CA09-4601-821A-3649710B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6996E5-05B0-468C-94DF-0E856CB5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F2D6FD-55E2-42F1-BEC1-D19F5E81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AA34D29E-B82B-4464-9C65-CA31F3F6332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25341" y="1763445"/>
            <a:ext cx="11739351" cy="445637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…dit de « Production » :</a:t>
            </a:r>
          </a:p>
          <a:p>
            <a:pPr lvl="1"/>
            <a:r>
              <a:rPr lang="fr-FR" dirty="0"/>
              <a:t>Accès direct à l’application à partir de l’url suivante : 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https://planeval.educagri.fr/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6E482289-309C-49E6-82F7-149ED9C5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Comment accéder à Plan’Éval ?</a:t>
            </a:r>
          </a:p>
        </p:txBody>
      </p:sp>
    </p:spTree>
    <p:extLst>
      <p:ext uri="{BB962C8B-B14F-4D97-AF65-F5344CB8AC3E}">
        <p14:creationId xmlns:p14="http://schemas.microsoft.com/office/powerpoint/2010/main" val="30342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53FBC58-3784-4139-9124-DC25EBD7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V1.0 : quelles fonctionnalités proposées ?</a:t>
            </a:r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:a16="http://schemas.microsoft.com/office/drawing/2014/main" id="{2C35F97C-B0A8-402E-AC21-1F7762893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75286"/>
              </p:ext>
            </p:extLst>
          </p:nvPr>
        </p:nvGraphicFramePr>
        <p:xfrm>
          <a:off x="226219" y="1099038"/>
          <a:ext cx="9278266" cy="4953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Groupe 16">
            <a:extLst>
              <a:ext uri="{FF2B5EF4-FFF2-40B4-BE49-F238E27FC236}">
                <a16:creationId xmlns:a16="http://schemas.microsoft.com/office/drawing/2014/main" id="{82F8FBEB-E314-426B-9FEF-C2026D34950E}"/>
              </a:ext>
            </a:extLst>
          </p:cNvPr>
          <p:cNvGrpSpPr/>
          <p:nvPr/>
        </p:nvGrpSpPr>
        <p:grpSpPr>
          <a:xfrm>
            <a:off x="105508" y="1454354"/>
            <a:ext cx="2594483" cy="1100584"/>
            <a:chOff x="943331" y="371434"/>
            <a:chExt cx="2784529" cy="110058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4BC1F-A7CE-451F-8B20-87A4DDB48BD6}"/>
                </a:ext>
              </a:extLst>
            </p:cNvPr>
            <p:cNvSpPr/>
            <p:nvPr/>
          </p:nvSpPr>
          <p:spPr>
            <a:xfrm>
              <a:off x="943331" y="371434"/>
              <a:ext cx="2784528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2B5AD0BD-2A73-46A4-AD57-C623D1C18819}"/>
                </a:ext>
              </a:extLst>
            </p:cNvPr>
            <p:cNvSpPr txBox="1"/>
            <p:nvPr/>
          </p:nvSpPr>
          <p:spPr>
            <a:xfrm>
              <a:off x="943332" y="371434"/>
              <a:ext cx="2784528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Personnalisation</a:t>
              </a:r>
            </a:p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Édition des convocations</a:t>
              </a:r>
            </a:p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Gestion des notes et des absences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EF0A641-D70B-4DAD-BFAF-5DF1F82AFC5E}"/>
              </a:ext>
            </a:extLst>
          </p:cNvPr>
          <p:cNvGrpSpPr/>
          <p:nvPr/>
        </p:nvGrpSpPr>
        <p:grpSpPr>
          <a:xfrm>
            <a:off x="6166540" y="1504851"/>
            <a:ext cx="3386172" cy="1100584"/>
            <a:chOff x="7142722" y="377638"/>
            <a:chExt cx="3386172" cy="110058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DFD4A7-5B1F-4B42-936E-849CC6673954}"/>
                </a:ext>
              </a:extLst>
            </p:cNvPr>
            <p:cNvSpPr/>
            <p:nvPr/>
          </p:nvSpPr>
          <p:spPr>
            <a:xfrm>
              <a:off x="7142722" y="377638"/>
              <a:ext cx="2682317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0F47DEB-C650-4E84-AE49-57EE79AFE5CF}"/>
                </a:ext>
              </a:extLst>
            </p:cNvPr>
            <p:cNvSpPr txBox="1"/>
            <p:nvPr/>
          </p:nvSpPr>
          <p:spPr>
            <a:xfrm>
              <a:off x="7142722" y="377638"/>
              <a:ext cx="3386172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Génération des plans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Déclaration des coordonnateurs et évaluateurs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Édition des PEP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8E521BE1-380B-437E-81F5-9274E06A064E}"/>
              </a:ext>
            </a:extLst>
          </p:cNvPr>
          <p:cNvGrpSpPr/>
          <p:nvPr/>
        </p:nvGrpSpPr>
        <p:grpSpPr>
          <a:xfrm>
            <a:off x="1124443" y="3025612"/>
            <a:ext cx="2441546" cy="1100584"/>
            <a:chOff x="2134253" y="1937492"/>
            <a:chExt cx="2441546" cy="11005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27CCAB6-E210-4EB6-93A1-D74346B467E3}"/>
                </a:ext>
              </a:extLst>
            </p:cNvPr>
            <p:cNvSpPr/>
            <p:nvPr/>
          </p:nvSpPr>
          <p:spPr>
            <a:xfrm>
              <a:off x="2134253" y="1937492"/>
              <a:ext cx="2441546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64717E8-0A4E-4EF7-8C3F-9D62F63B3E31}"/>
                </a:ext>
              </a:extLst>
            </p:cNvPr>
            <p:cNvSpPr txBox="1"/>
            <p:nvPr/>
          </p:nvSpPr>
          <p:spPr>
            <a:xfrm>
              <a:off x="2134253" y="1937492"/>
              <a:ext cx="2441546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/>
                <a:t>Suivi des modifications</a:t>
              </a:r>
              <a:endParaRPr lang="fr-FR" sz="1200" kern="1200" dirty="0"/>
            </a:p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Conformité</a:t>
              </a:r>
            </a:p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Gestion des avenants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5250CCAB-8145-4AF6-9D05-E3E32894834E}"/>
              </a:ext>
            </a:extLst>
          </p:cNvPr>
          <p:cNvGrpSpPr/>
          <p:nvPr/>
        </p:nvGrpSpPr>
        <p:grpSpPr>
          <a:xfrm>
            <a:off x="6157748" y="4656123"/>
            <a:ext cx="2682317" cy="1100584"/>
            <a:chOff x="7142722" y="377638"/>
            <a:chExt cx="2682317" cy="110058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865C2B-668C-47D4-A0B7-94674277643E}"/>
                </a:ext>
              </a:extLst>
            </p:cNvPr>
            <p:cNvSpPr/>
            <p:nvPr/>
          </p:nvSpPr>
          <p:spPr>
            <a:xfrm>
              <a:off x="7142722" y="377638"/>
              <a:ext cx="2682317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FE757F2A-6DD2-4F37-932B-B26DB275BA75}"/>
                </a:ext>
              </a:extLst>
            </p:cNvPr>
            <p:cNvSpPr txBox="1"/>
            <p:nvPr/>
          </p:nvSpPr>
          <p:spPr>
            <a:xfrm>
              <a:off x="7142722" y="377638"/>
              <a:ext cx="2682317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Nomination des PAJ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Déclaration des PAJ sur les plans</a:t>
              </a: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75688814-6468-4C8F-96F8-407538978964}"/>
              </a:ext>
            </a:extLst>
          </p:cNvPr>
          <p:cNvGrpSpPr/>
          <p:nvPr/>
        </p:nvGrpSpPr>
        <p:grpSpPr>
          <a:xfrm>
            <a:off x="7031116" y="3076109"/>
            <a:ext cx="2682317" cy="1100584"/>
            <a:chOff x="7142722" y="377638"/>
            <a:chExt cx="2682317" cy="110058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822120C-62CA-4ACE-BD7C-A44CFBC0964E}"/>
                </a:ext>
              </a:extLst>
            </p:cNvPr>
            <p:cNvSpPr/>
            <p:nvPr/>
          </p:nvSpPr>
          <p:spPr>
            <a:xfrm>
              <a:off x="7142722" y="377638"/>
              <a:ext cx="2682317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FE748270-CD3B-46A5-A24F-A2C89C8F6E0D}"/>
                </a:ext>
              </a:extLst>
            </p:cNvPr>
            <p:cNvSpPr txBox="1"/>
            <p:nvPr/>
          </p:nvSpPr>
          <p:spPr>
            <a:xfrm>
              <a:off x="7142722" y="377638"/>
              <a:ext cx="2682317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Déclaration des trames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Suivi des plans semestrialisés</a:t>
              </a: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B28BC78-546E-4D86-B5DD-A57C23BB58DE}"/>
              </a:ext>
            </a:extLst>
          </p:cNvPr>
          <p:cNvGrpSpPr/>
          <p:nvPr/>
        </p:nvGrpSpPr>
        <p:grpSpPr>
          <a:xfrm>
            <a:off x="258444" y="4580040"/>
            <a:ext cx="2441546" cy="1100584"/>
            <a:chOff x="2134253" y="1937492"/>
            <a:chExt cx="2441546" cy="110058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611543-4B2B-4815-BA91-5508454DFAF2}"/>
                </a:ext>
              </a:extLst>
            </p:cNvPr>
            <p:cNvSpPr/>
            <p:nvPr/>
          </p:nvSpPr>
          <p:spPr>
            <a:xfrm>
              <a:off x="2134253" y="1937492"/>
              <a:ext cx="2441546" cy="1100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D3D2A6F0-4751-4157-A04E-D9087D9C7513}"/>
                </a:ext>
              </a:extLst>
            </p:cNvPr>
            <p:cNvSpPr txBox="1"/>
            <p:nvPr/>
          </p:nvSpPr>
          <p:spPr>
            <a:xfrm>
              <a:off x="2134253" y="1937492"/>
              <a:ext cx="2441546" cy="110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/>
                <a:t>Visualisation des architectures d’évaluation REFEA</a:t>
              </a:r>
              <a:endParaRPr lang="fr-FR" sz="1200" kern="1200" dirty="0"/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AF27B23D-63E8-4F2B-B0F9-B660A28BEDC0}"/>
              </a:ext>
            </a:extLst>
          </p:cNvPr>
          <p:cNvGrpSpPr/>
          <p:nvPr/>
        </p:nvGrpSpPr>
        <p:grpSpPr>
          <a:xfrm>
            <a:off x="8631519" y="3830594"/>
            <a:ext cx="3167100" cy="1326240"/>
            <a:chOff x="933615" y="3427692"/>
            <a:chExt cx="3167100" cy="1326240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A3E29E9F-BB63-4E63-86EE-3980E227C8F0}"/>
                </a:ext>
              </a:extLst>
            </p:cNvPr>
            <p:cNvSpPr txBox="1"/>
            <p:nvPr/>
          </p:nvSpPr>
          <p:spPr>
            <a:xfrm>
              <a:off x="1831483" y="3427692"/>
              <a:ext cx="2269232" cy="1021056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77500" lnSpcReduction="20000"/>
            </a:bodyPr>
            <a:lstStyle/>
            <a:p>
              <a:r>
                <a:rPr lang="fr-FR" sz="1600" dirty="0"/>
                <a:t>Pour améliorer votre parcours utilisateur, Plan’Éval vous propose plusieurs fonctionnalités facilitatrices.</a:t>
              </a:r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F171222A-0328-4BF2-ABC9-4CD9C3346D8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25360"/>
              <a:ext cx="1117523" cy="928572"/>
              <a:chOff x="911718" y="4857766"/>
              <a:chExt cx="1194994" cy="992937"/>
            </a:xfrm>
          </p:grpSpPr>
          <p:sp>
            <p:nvSpPr>
              <p:cNvPr id="41" name="Bulle narrative : ronde 40">
                <a:extLst>
                  <a:ext uri="{FF2B5EF4-FFF2-40B4-BE49-F238E27FC236}">
                    <a16:creationId xmlns:a16="http://schemas.microsoft.com/office/drawing/2014/main" id="{FA2DAE96-B745-43E5-BCB0-33C91C80B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42" name="Bulle narrative : ronde 41">
                <a:extLst>
                  <a:ext uri="{FF2B5EF4-FFF2-40B4-BE49-F238E27FC236}">
                    <a16:creationId xmlns:a16="http://schemas.microsoft.com/office/drawing/2014/main" id="{7C2133C4-994A-401B-90B1-F4C14E64FC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174319A-AF70-4695-B81E-37D45F913DE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C444072-DF92-462B-B375-4A6945F7C88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900584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9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  <p:pic>
        <p:nvPicPr>
          <p:cNvPr id="45" name="Image 44">
            <a:extLst>
              <a:ext uri="{FF2B5EF4-FFF2-40B4-BE49-F238E27FC236}">
                <a16:creationId xmlns:a16="http://schemas.microsoft.com/office/drawing/2014/main" id="{302FC30D-C28E-4C4A-B39A-8D7EBF78E6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35" y="1208710"/>
            <a:ext cx="468000" cy="468000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D68C1B2C-9F79-4F1E-8D6F-FD9474DC71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588" y="1192128"/>
            <a:ext cx="468000" cy="468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6197F3D6-DBDA-4799-A910-559245677A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8518" y="2769576"/>
            <a:ext cx="468000" cy="468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B637B608-884A-4B0E-84B9-01030EDC2A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2246" y="2767568"/>
            <a:ext cx="468000" cy="468000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DEF7879-721F-45FB-9082-1F8A5B6CC5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3802" y="4322021"/>
            <a:ext cx="468000" cy="468000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FFC4ADB9-42B3-4DC2-9764-31E73A30018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27212" y="4322282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177470B7-0402-4BAB-811D-EB9F1A581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144" y="2283306"/>
            <a:ext cx="5674511" cy="3694297"/>
          </a:xfrm>
          <a:solidFill>
            <a:schemeClr val="accent1">
              <a:alpha val="25000"/>
            </a:schemeClr>
          </a:solidFill>
        </p:spPr>
        <p:txBody>
          <a:bodyPr lIns="180000" tIns="180000" rIns="180000" bIns="180000" anchor="ctr" anchorCtr="0"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dirty="0"/>
              <a:t>Gardez à l’esprit l’ensemble du process CCF d’un point de vue règlementaire et organisationnel.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Faites des rapprochements entre le fonctionnement de Plan’Éval et la méthode de travail actuellement en place dans votre établissement.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Prenez du recul pour voir l’ensemble des interactions avec les autres applications du système d’informations.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b="1" dirty="0"/>
              <a:t>Ayez une approche constructive et voyez Plan’Éval comme un facilitateur.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9C64BA-E8D5-4FF6-AC23-2D2EB570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9FDC32-2AA0-4E13-9BC1-6F3242EE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C17366-A6A6-4007-B71A-5E0123E8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6765859-DC56-42FE-8A0E-DA5E08B5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Du changement au service des établissements</a:t>
            </a:r>
          </a:p>
        </p:txBody>
      </p:sp>
      <p:pic>
        <p:nvPicPr>
          <p:cNvPr id="8" name="Graphique 7" descr="Informations">
            <a:extLst>
              <a:ext uri="{FF2B5EF4-FFF2-40B4-BE49-F238E27FC236}">
                <a16:creationId xmlns:a16="http://schemas.microsoft.com/office/drawing/2014/main" id="{40FF2FA3-BCAD-4C43-8CCB-77D546CF8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144" y="2013306"/>
            <a:ext cx="540000" cy="540000"/>
          </a:xfrm>
          <a:prstGeom prst="rect">
            <a:avLst/>
          </a:prstGeom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DA203A55-551C-4F5C-A1D9-2AF2CDB1D3AB}"/>
              </a:ext>
            </a:extLst>
          </p:cNvPr>
          <p:cNvGrpSpPr>
            <a:grpSpLocks noChangeAspect="1"/>
          </p:cNvGrpSpPr>
          <p:nvPr/>
        </p:nvGrpSpPr>
        <p:grpSpPr>
          <a:xfrm>
            <a:off x="6379665" y="2730088"/>
            <a:ext cx="5585027" cy="2933228"/>
            <a:chOff x="906961" y="3699120"/>
            <a:chExt cx="5585027" cy="2933228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B9D5205-7DDA-4EEC-AF0A-435862AC2296}"/>
                </a:ext>
              </a:extLst>
            </p:cNvPr>
            <p:cNvSpPr txBox="1"/>
            <p:nvPr/>
          </p:nvSpPr>
          <p:spPr>
            <a:xfrm>
              <a:off x="1790582" y="3834709"/>
              <a:ext cx="4701406" cy="2797639"/>
            </a:xfrm>
            <a:prstGeom prst="roundRect">
              <a:avLst>
                <a:gd name="adj" fmla="val 964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rIns="288000" rtlCol="0" anchor="ctr">
              <a:noAutofit/>
            </a:bodyPr>
            <a:lstStyle/>
            <a:p>
              <a:r>
                <a:rPr lang="fr-FR" sz="1400" dirty="0"/>
                <a:t>Le projet Plan’Éval a débuté en décembre 2019.</a:t>
              </a:r>
            </a:p>
            <a:p>
              <a:endParaRPr lang="fr-FR" sz="1400" dirty="0"/>
            </a:p>
            <a:p>
              <a:r>
                <a:rPr lang="fr-FR" sz="1400" dirty="0"/>
                <a:t>12 ateliers d’idéation et de consultation ont été menés avec des utilisateurs issus d’établissements privés et publics, tous les acteurs CCF y étaient représentés.</a:t>
              </a:r>
            </a:p>
            <a:p>
              <a:endParaRPr lang="fr-FR" sz="1400" dirty="0"/>
            </a:p>
            <a:p>
              <a:r>
                <a:rPr lang="fr-FR" sz="1400" dirty="0"/>
                <a:t>Les établissements « bêta-testeurs » accèderont à Plan’Eval, en production, dès le 24 mai 2023, en devenant « établissements pilotes ».</a:t>
              </a:r>
            </a:p>
          </p:txBody>
        </p: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AB0DCC3-F856-428E-81F9-6AA7A59582C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99120"/>
              <a:ext cx="1133789" cy="1285984"/>
              <a:chOff x="883212" y="4722787"/>
              <a:chExt cx="1212384" cy="1375127"/>
            </a:xfrm>
          </p:grpSpPr>
          <p:sp>
            <p:nvSpPr>
              <p:cNvPr id="12" name="Bulle narrative : ronde 11">
                <a:extLst>
                  <a:ext uri="{FF2B5EF4-FFF2-40B4-BE49-F238E27FC236}">
                    <a16:creationId xmlns:a16="http://schemas.microsoft.com/office/drawing/2014/main" id="{AB461D51-1EF1-4E76-A8A5-A4BC4F10C090}"/>
                  </a:ext>
                </a:extLst>
              </p:cNvPr>
              <p:cNvSpPr/>
              <p:nvPr/>
            </p:nvSpPr>
            <p:spPr>
              <a:xfrm>
                <a:off x="891794" y="4902208"/>
                <a:ext cx="1079998" cy="1079999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3" name="Bulle narrative : ronde 12">
                <a:extLst>
                  <a:ext uri="{FF2B5EF4-FFF2-40B4-BE49-F238E27FC236}">
                    <a16:creationId xmlns:a16="http://schemas.microsoft.com/office/drawing/2014/main" id="{F3A656C2-0318-472A-8C8D-6847AE5C2A8E}"/>
                  </a:ext>
                </a:extLst>
              </p:cNvPr>
              <p:cNvSpPr/>
              <p:nvPr/>
            </p:nvSpPr>
            <p:spPr>
              <a:xfrm>
                <a:off x="1591596" y="5546560"/>
                <a:ext cx="504000" cy="504000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7" name="Bulle narrative : ronde 16">
                <a:extLst>
                  <a:ext uri="{FF2B5EF4-FFF2-40B4-BE49-F238E27FC236}">
                    <a16:creationId xmlns:a16="http://schemas.microsoft.com/office/drawing/2014/main" id="{1B2C14E0-2515-4D22-BC23-30ACFCCA93CE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03A1B702-41CD-4AB2-8FFF-ED7682C11CE0}"/>
                  </a:ext>
                </a:extLst>
              </p:cNvPr>
              <p:cNvSpPr txBox="1"/>
              <p:nvPr/>
            </p:nvSpPr>
            <p:spPr>
              <a:xfrm>
                <a:off x="1610721" y="5482361"/>
                <a:ext cx="43473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9BDAB60F-1A2C-479E-A353-8A7BEC49510C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125631" cy="756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66D18254-1BB5-4C2E-8764-5D17060F219A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509435" cy="42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685280CF-C597-46DE-9EC0-66986F1C31DC}"/>
              </a:ext>
            </a:extLst>
          </p:cNvPr>
          <p:cNvSpPr txBox="1"/>
          <p:nvPr/>
        </p:nvSpPr>
        <p:spPr>
          <a:xfrm>
            <a:off x="225340" y="1123916"/>
            <a:ext cx="11739352" cy="674861"/>
          </a:xfrm>
          <a:prstGeom prst="roundRect">
            <a:avLst>
              <a:gd name="adj" fmla="val 96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0000" tIns="72000" rIns="180000" bIns="72000" rtlCol="0" anchor="ctr">
            <a:spAutoFit/>
          </a:bodyPr>
          <a:lstStyle/>
          <a:p>
            <a:pPr algn="ctr"/>
            <a:r>
              <a:rPr lang="fr-FR" sz="1600" dirty="0"/>
              <a:t>Le contrôle en cours de formation</a:t>
            </a:r>
            <a:r>
              <a:rPr lang="fr-FR" sz="1600" i="1" dirty="0"/>
              <a:t> </a:t>
            </a:r>
            <a:r>
              <a:rPr lang="fr-FR" sz="1600" dirty="0"/>
              <a:t>des apprenants ne doit plus être banalisé</a:t>
            </a:r>
          </a:p>
          <a:p>
            <a:pPr algn="ctr"/>
            <a:r>
              <a:rPr lang="fr-FR" sz="1600" dirty="0"/>
              <a:t>et le concept même du CCF doit être remis en valeur.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8903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8662" y="6373893"/>
            <a:ext cx="4114800" cy="365125"/>
          </a:xfrm>
        </p:spPr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53FBC58-3784-4139-9124-DC25EBD7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Aperçu de votre nouvelle application Plan’Éval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352EA4E0-3DF2-4D9C-9B4E-79332D313A50}"/>
              </a:ext>
            </a:extLst>
          </p:cNvPr>
          <p:cNvGrpSpPr/>
          <p:nvPr/>
        </p:nvGrpSpPr>
        <p:grpSpPr>
          <a:xfrm>
            <a:off x="8513459" y="1111898"/>
            <a:ext cx="3321992" cy="1143409"/>
            <a:chOff x="906961" y="3680720"/>
            <a:chExt cx="3321992" cy="1143409"/>
          </a:xfrm>
        </p:grpSpPr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99D4837B-EA71-47FB-8A19-DD4759990AC5}"/>
                </a:ext>
              </a:extLst>
            </p:cNvPr>
            <p:cNvSpPr txBox="1"/>
            <p:nvPr/>
          </p:nvSpPr>
          <p:spPr>
            <a:xfrm>
              <a:off x="1538251" y="3716547"/>
              <a:ext cx="2690702" cy="720671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tIns="108000" rIns="288000" bIns="108000" rtlCol="0" anchor="ctr">
              <a:normAutofit fontScale="77500" lnSpcReduction="20000"/>
            </a:bodyPr>
            <a:lstStyle/>
            <a:p>
              <a:r>
                <a:rPr lang="fr-FR" sz="1600" dirty="0"/>
                <a:t>Il vous faudra en moyenne 4 clics pour réaliser une action dans Plan’Éval.</a:t>
              </a: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AF83E8DE-4000-47E5-87AF-63FD28423F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80720"/>
              <a:ext cx="998307" cy="1143409"/>
              <a:chOff x="883212" y="4703126"/>
              <a:chExt cx="1067510" cy="1222672"/>
            </a:xfrm>
          </p:grpSpPr>
          <p:sp>
            <p:nvSpPr>
              <p:cNvPr id="63" name="Bulle narrative : ronde 62">
                <a:extLst>
                  <a:ext uri="{FF2B5EF4-FFF2-40B4-BE49-F238E27FC236}">
                    <a16:creationId xmlns:a16="http://schemas.microsoft.com/office/drawing/2014/main" id="{AF9DF7B7-D6C2-40E3-B56C-0B06D17A6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1709" y="4891950"/>
                <a:ext cx="885398" cy="885397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4" name="Bulle narrative : ronde 63">
                <a:extLst>
                  <a:ext uri="{FF2B5EF4-FFF2-40B4-BE49-F238E27FC236}">
                    <a16:creationId xmlns:a16="http://schemas.microsoft.com/office/drawing/2014/main" id="{44D0A8AC-60CD-46AC-9C7A-0AC0E5D76F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58263" y="5457665"/>
                <a:ext cx="384956" cy="384955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5" name="Bulle narrative : ronde 64">
                <a:extLst>
                  <a:ext uri="{FF2B5EF4-FFF2-40B4-BE49-F238E27FC236}">
                    <a16:creationId xmlns:a16="http://schemas.microsoft.com/office/drawing/2014/main" id="{7CF5A813-8BC0-4F3D-96F8-495E96F7A3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6181" y="4703126"/>
                <a:ext cx="384954" cy="384955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3180B298-EE69-42D0-B910-FFA0C2C63B56}"/>
                  </a:ext>
                </a:extLst>
              </p:cNvPr>
              <p:cNvSpPr txBox="1"/>
              <p:nvPr/>
            </p:nvSpPr>
            <p:spPr>
              <a:xfrm>
                <a:off x="1552600" y="5425951"/>
                <a:ext cx="398122" cy="49984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sz="28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D631A248-A834-4D3A-981D-3964308B84C4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030835" cy="614669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B1DCCB5C-8FAF-4796-8E8D-84CE3DFDFEEF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466533" cy="347423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  <p:sp>
        <p:nvSpPr>
          <p:cNvPr id="127" name="ZoneTexte 126">
            <a:extLst>
              <a:ext uri="{FF2B5EF4-FFF2-40B4-BE49-F238E27FC236}">
                <a16:creationId xmlns:a16="http://schemas.microsoft.com/office/drawing/2014/main" id="{C8451BEA-8D93-409B-9865-29DF5EEEE0D1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732B15D-DA7D-4114-8405-EE8A5E9BF777}"/>
              </a:ext>
            </a:extLst>
          </p:cNvPr>
          <p:cNvGrpSpPr/>
          <p:nvPr/>
        </p:nvGrpSpPr>
        <p:grpSpPr>
          <a:xfrm>
            <a:off x="2077506" y="1333456"/>
            <a:ext cx="7027650" cy="4594647"/>
            <a:chOff x="1713602" y="1298405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1713602" y="1448042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2500488" y="3555603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7157252" y="2304489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2578688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004896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Coordo.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4260411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Apprenant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848081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Situation évaluation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4257742"/>
              <a:ext cx="950400" cy="792000"/>
              <a:chOff x="3613639" y="1477108"/>
              <a:chExt cx="950400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Évaluateur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3414557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3419770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2163723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2578688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3007105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1728873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2153332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1298405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UX</a:t>
                </a:r>
                <a:r>
                  <a:rPr lang="fr-FR" sz="1300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4673816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5101052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2150271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4657320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63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17</a:t>
            </a:fld>
            <a:endParaRPr lang="fr-FR"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732B15D-DA7D-4114-8405-EE8A5E9BF777}"/>
              </a:ext>
            </a:extLst>
          </p:cNvPr>
          <p:cNvGrpSpPr/>
          <p:nvPr/>
        </p:nvGrpSpPr>
        <p:grpSpPr>
          <a:xfrm>
            <a:off x="2632237" y="1127887"/>
            <a:ext cx="7027650" cy="4594647"/>
            <a:chOff x="1713602" y="1298405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1713602" y="1448042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effectLst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2500488" y="3555603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7157252" y="2304489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2578688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004896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Coordo.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4260411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Apprenant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848081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Situation évaluation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4257742"/>
              <a:ext cx="950400" cy="792000"/>
              <a:chOff x="3613639" y="1477108"/>
              <a:chExt cx="950400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Évaluateur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3414557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3419770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2163723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2578688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3007105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1728873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4">
                    <a:lumMod val="50000"/>
                    <a:alpha val="75000"/>
                  </a:schemeClr>
                </a:outerShdw>
              </a:effectLst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2153332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4">
                    <a:lumMod val="50000"/>
                    <a:alpha val="75000"/>
                  </a:schemeClr>
                </a:outerShdw>
              </a:effectLst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1298405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4">
                    <a:lumMod val="50000"/>
                    <a:alpha val="75000"/>
                  </a:schemeClr>
                </a:outerShdw>
              </a:effectLst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UX</a:t>
                </a:r>
                <a:r>
                  <a:rPr lang="fr-FR" sz="1300" b="1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4673816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5101052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2150271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4657320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DBAF9639-EA02-42B8-86A4-81182D00C301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</p:spTree>
    <p:extLst>
      <p:ext uri="{BB962C8B-B14F-4D97-AF65-F5344CB8AC3E}">
        <p14:creationId xmlns:p14="http://schemas.microsoft.com/office/powerpoint/2010/main" val="4083916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101 – Connexion à l’application</a:t>
            </a:r>
          </a:p>
          <a:p>
            <a:pPr marL="0" indent="0">
              <a:buNone/>
            </a:pPr>
            <a:r>
              <a:rPr lang="fr-FR" dirty="0"/>
              <a:t>Sélection de la portée </a:t>
            </a:r>
            <a:r>
              <a:rPr lang="fr-FR" i="1" dirty="0"/>
              <a:t>(profil)</a:t>
            </a:r>
            <a:r>
              <a:rPr lang="fr-FR" dirty="0"/>
              <a:t>, sélection du périmètre de travail </a:t>
            </a:r>
            <a:r>
              <a:rPr lang="fr-FR" i="1" dirty="0"/>
              <a:t>(établissement)</a:t>
            </a:r>
            <a:r>
              <a:rPr lang="fr-FR" dirty="0"/>
              <a:t>, sélection de la période de travail.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18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8782E0B9-E36A-48FB-A760-C082600BEC4C}"/>
              </a:ext>
            </a:extLst>
          </p:cNvPr>
          <p:cNvGrpSpPr/>
          <p:nvPr/>
        </p:nvGrpSpPr>
        <p:grpSpPr>
          <a:xfrm>
            <a:off x="6947499" y="3909060"/>
            <a:ext cx="4002440" cy="1247774"/>
            <a:chOff x="933615" y="3506158"/>
            <a:chExt cx="4002440" cy="124777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4B1EE8ED-A42E-4D10-9726-17617C2F228C}"/>
                </a:ext>
              </a:extLst>
            </p:cNvPr>
            <p:cNvSpPr txBox="1"/>
            <p:nvPr/>
          </p:nvSpPr>
          <p:spPr>
            <a:xfrm>
              <a:off x="1831482" y="3506158"/>
              <a:ext cx="3104573" cy="942589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62500" lnSpcReduction="20000"/>
            </a:bodyPr>
            <a:lstStyle/>
            <a:p>
              <a:r>
                <a:rPr lang="fr-FR" sz="1600" dirty="0"/>
                <a:t>Pour vous connecter…</a:t>
              </a:r>
            </a:p>
            <a:p>
              <a:endParaRPr lang="fr-FR" sz="1600" dirty="0"/>
            </a:p>
            <a:p>
              <a:r>
                <a:rPr lang="fr-FR" sz="1600" dirty="0"/>
                <a:t>Votre login - construit sur le schéma suivant :</a:t>
              </a:r>
            </a:p>
            <a:p>
              <a:pPr algn="ctr"/>
              <a:r>
                <a:rPr lang="fr-FR" sz="1600" i="1" dirty="0"/>
                <a:t>prénom.nom</a:t>
              </a:r>
              <a:endParaRPr lang="fr-FR" sz="1600" dirty="0"/>
            </a:p>
            <a:p>
              <a:r>
                <a:rPr lang="fr-FR" sz="1600" dirty="0"/>
                <a:t>Votre mot de passe :</a:t>
              </a:r>
            </a:p>
            <a:p>
              <a:pPr algn="ctr"/>
              <a:r>
                <a:rPr lang="fr-FR" sz="1600" i="1" dirty="0"/>
                <a:t>celui de votre compte AGRICOLL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0E13E5EC-4418-4270-AC3B-57E4723EE9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25360"/>
              <a:ext cx="1117523" cy="928572"/>
              <a:chOff x="911718" y="4857766"/>
              <a:chExt cx="1194994" cy="992937"/>
            </a:xfrm>
          </p:grpSpPr>
          <p:sp>
            <p:nvSpPr>
              <p:cNvPr id="10" name="Bulle narrative : ronde 9">
                <a:extLst>
                  <a:ext uri="{FF2B5EF4-FFF2-40B4-BE49-F238E27FC236}">
                    <a16:creationId xmlns:a16="http://schemas.microsoft.com/office/drawing/2014/main" id="{141EB061-B178-40B1-8B90-96A0ADDDA8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1" name="Bulle narrative : ronde 10">
                <a:extLst>
                  <a:ext uri="{FF2B5EF4-FFF2-40B4-BE49-F238E27FC236}">
                    <a16:creationId xmlns:a16="http://schemas.microsoft.com/office/drawing/2014/main" id="{44166F06-C5F2-4DC0-BD7F-D60362BB53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59D62C4-93D5-49A0-A542-6454F28F8E88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3EAC0FD-A036-4C43-9E6D-53776C52AC0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92367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390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111 – Menu et contenu des pages</a:t>
            </a:r>
          </a:p>
          <a:p>
            <a:pPr marL="0" indent="0">
              <a:buNone/>
            </a:pPr>
            <a:r>
              <a:rPr lang="fr-FR" dirty="0"/>
              <a:t>Les menus s’affichent en fonction de vos privilèges tout comme le contenu des pages.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59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94CE1-2900-4E2A-B9EE-6557AB8B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41B70-5759-4BE0-9BAD-1483E7C8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5779-511A-429C-978E-958BC215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B05915-0D43-4F6A-9AA1-27432AA5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3FC25F-585A-479D-BA7A-A46F23B1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501202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5 sessions : même contenu, même objectif</a:t>
            </a:r>
          </a:p>
          <a:p>
            <a:pPr lvl="1"/>
            <a:r>
              <a:rPr lang="fr-FR" dirty="0"/>
              <a:t>Inscription obligatoire des participants sur </a:t>
            </a:r>
            <a:r>
              <a:rPr lang="fr-FR" dirty="0" err="1"/>
              <a:t>Livestorm</a:t>
            </a:r>
            <a:endParaRPr lang="fr-FR" dirty="0"/>
          </a:p>
          <a:p>
            <a:endParaRPr lang="fr-FR" dirty="0"/>
          </a:p>
          <a:p>
            <a:r>
              <a:rPr lang="fr-FR" dirty="0"/>
              <a:t>Déroulement de la séance</a:t>
            </a:r>
          </a:p>
          <a:p>
            <a:pPr lvl="1"/>
            <a:r>
              <a:rPr lang="fr-FR" dirty="0"/>
              <a:t>Diaporama interactif et démonstrations vidéo</a:t>
            </a:r>
          </a:p>
          <a:p>
            <a:pPr lvl="1"/>
            <a:r>
              <a:rPr lang="fr-FR" dirty="0"/>
              <a:t>Enregistrement de la séance </a:t>
            </a:r>
          </a:p>
          <a:p>
            <a:pPr lvl="1"/>
            <a:r>
              <a:rPr lang="fr-FR" dirty="0"/>
              <a:t>Pas de prise de parole des participants (micro participant coupé)</a:t>
            </a:r>
          </a:p>
          <a:p>
            <a:pPr lvl="1"/>
            <a:r>
              <a:rPr lang="fr-FR" dirty="0"/>
              <a:t>Possibilité de poser des questions via le chat :</a:t>
            </a:r>
          </a:p>
          <a:p>
            <a:pPr lvl="2"/>
            <a:r>
              <a:rPr lang="fr-FR" dirty="0"/>
              <a:t>Aucune réponse ne sera apportée en direct.</a:t>
            </a:r>
          </a:p>
          <a:p>
            <a:pPr lvl="2"/>
            <a:r>
              <a:rPr lang="fr-FR" dirty="0"/>
              <a:t>Les questions seront catégorisées MAJEURES ou MINEURES.</a:t>
            </a:r>
          </a:p>
          <a:p>
            <a:pPr lvl="2"/>
            <a:r>
              <a:rPr lang="fr-FR" dirty="0"/>
              <a:t>En fin de webinaire, les questions MAJEURES seront abordées.</a:t>
            </a:r>
          </a:p>
          <a:p>
            <a:pPr lvl="2"/>
            <a:r>
              <a:rPr lang="fr-FR" dirty="0"/>
              <a:t>Toutes les questions feront l'objet d'une réponse dans la FAQ qui sera publiée sur </a:t>
            </a:r>
            <a:r>
              <a:rPr lang="fr-FR" dirty="0" err="1"/>
              <a:t>Chlorofil</a:t>
            </a:r>
            <a:r>
              <a:rPr lang="fr-FR" dirty="0"/>
              <a:t> et le site support du CNERTA à l'issue des 5 sessions programmées.</a:t>
            </a:r>
          </a:p>
          <a:p>
            <a:pPr lvl="1"/>
            <a:r>
              <a:rPr lang="fr-FR" dirty="0"/>
              <a:t>Mise à disposition de l’enregistrement du webinaire à l’issue des 5 sessions sur le site du CNERTA</a:t>
            </a:r>
          </a:p>
        </p:txBody>
      </p:sp>
    </p:spTree>
    <p:extLst>
      <p:ext uri="{BB962C8B-B14F-4D97-AF65-F5344CB8AC3E}">
        <p14:creationId xmlns:p14="http://schemas.microsoft.com/office/powerpoint/2010/main" val="4080057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316871"/>
            <a:ext cx="11739351" cy="59029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112 – Navigation et découpage des pages</a:t>
            </a:r>
          </a:p>
          <a:p>
            <a:pPr marL="0" indent="0">
              <a:buNone/>
            </a:pPr>
            <a:r>
              <a:rPr lang="fr-FR" dirty="0"/>
              <a:t>Tous les écrans de l’application sont construits sur le même schéma, tous les objets métiers sont identifiables par une icône signalétique, des </a:t>
            </a:r>
            <a:r>
              <a:rPr lang="fr-FR" i="1" dirty="0"/>
              <a:t>« chips »</a:t>
            </a:r>
            <a:r>
              <a:rPr lang="fr-FR" dirty="0"/>
              <a:t> indiquent l’état des objets.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20</a:t>
            </a:fld>
            <a:endParaRPr lang="fr-FR" dirty="0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D2D1E8E4-B47E-44DC-AE89-17EA4249279A}"/>
              </a:ext>
            </a:extLst>
          </p:cNvPr>
          <p:cNvGrpSpPr/>
          <p:nvPr/>
        </p:nvGrpSpPr>
        <p:grpSpPr>
          <a:xfrm>
            <a:off x="1716231" y="2076104"/>
            <a:ext cx="8210110" cy="4295916"/>
            <a:chOff x="494015" y="1554480"/>
            <a:chExt cx="8631878" cy="4675183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58C7BC70-FB63-4064-8603-E9D444FC9742}"/>
                </a:ext>
              </a:extLst>
            </p:cNvPr>
            <p:cNvSpPr txBox="1"/>
            <p:nvPr/>
          </p:nvSpPr>
          <p:spPr>
            <a:xfrm>
              <a:off x="1192253" y="1554480"/>
              <a:ext cx="7933640" cy="4384593"/>
            </a:xfrm>
            <a:prstGeom prst="roundRect">
              <a:avLst>
                <a:gd name="adj" fmla="val 2798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t">
              <a:normAutofit/>
            </a:bodyPr>
            <a:lstStyle/>
            <a:p>
              <a:r>
                <a:rPr lang="fr-FR" sz="1600" dirty="0"/>
                <a:t>Découpage des écrans standards :</a:t>
              </a:r>
              <a:endParaRPr lang="fr-FR" sz="1600" i="1" dirty="0"/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71E25CCD-E538-4853-A7DE-3B245516BD5A}"/>
                </a:ext>
              </a:extLst>
            </p:cNvPr>
            <p:cNvGrpSpPr/>
            <p:nvPr/>
          </p:nvGrpSpPr>
          <p:grpSpPr>
            <a:xfrm>
              <a:off x="1333302" y="1933747"/>
              <a:ext cx="7573620" cy="3878639"/>
              <a:chOff x="1650173" y="1313128"/>
              <a:chExt cx="7573620" cy="387863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66B693-F982-4FC2-AD81-0CA7C3A6A5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50173" y="2019343"/>
                <a:ext cx="1413425" cy="317242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de résultat </a:t>
                </a:r>
                <a:r>
                  <a:rPr lang="fr-FR" sz="1400" i="1" dirty="0"/>
                  <a:t>(sous forme d’un ruban)</a:t>
                </a:r>
                <a:endParaRPr lang="fr-FR" sz="1400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CA71C01-F25A-4A65-9F96-DA2FE61B15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41627" y="1313128"/>
                <a:ext cx="6082063" cy="24135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 fil d’Ariane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A87461-8040-41D6-A5F5-B34B17670E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39440" y="1622549"/>
                <a:ext cx="4840826" cy="7935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de récap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EB9F817-0D7A-4784-98CC-06FFD4D992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58295" y="1622549"/>
                <a:ext cx="1165384" cy="7935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d’état 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BDE036E-B6D8-4829-A94E-A09B18D1E9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41627" y="2482978"/>
                <a:ext cx="6082166" cy="24135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d’action : fonctionnalité primaire / secondaire / facilitatrice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CDFA8C6-6928-4AD9-87CE-3D3E7A6836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52360" y="1313128"/>
                <a:ext cx="1413425" cy="6749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de recherche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1A8219C-2A78-46F8-8BE7-A02177EA63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41627" y="3192285"/>
                <a:ext cx="6082166" cy="19994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de détails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CF8D83-12D9-4A72-81F9-B4DDC9A1B5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41627" y="2793096"/>
                <a:ext cx="6082166" cy="3304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/>
                  <a:t>Une zone de regroupement</a:t>
                </a:r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CE9F359B-7B1F-48E3-A153-C5B6D8E65913}"/>
                </a:ext>
              </a:extLst>
            </p:cNvPr>
            <p:cNvGrpSpPr/>
            <p:nvPr/>
          </p:nvGrpSpPr>
          <p:grpSpPr>
            <a:xfrm>
              <a:off x="494015" y="5301091"/>
              <a:ext cx="1117523" cy="928572"/>
              <a:chOff x="6947499" y="4228262"/>
              <a:chExt cx="1117523" cy="928572"/>
            </a:xfrm>
          </p:grpSpPr>
          <p:sp>
            <p:nvSpPr>
              <p:cNvPr id="15" name="Bulle narrative : ronde 14">
                <a:extLst>
                  <a:ext uri="{FF2B5EF4-FFF2-40B4-BE49-F238E27FC236}">
                    <a16:creationId xmlns:a16="http://schemas.microsoft.com/office/drawing/2014/main" id="{2C288A54-CD51-4CA0-89F2-F54F203D41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89509" y="4228262"/>
                <a:ext cx="791993" cy="792002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6" name="Bulle narrative : ronde 15">
                <a:extLst>
                  <a:ext uri="{FF2B5EF4-FFF2-40B4-BE49-F238E27FC236}">
                    <a16:creationId xmlns:a16="http://schemas.microsoft.com/office/drawing/2014/main" id="{A26A5930-0C25-47FE-BFE7-3B079CC41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93695" y="4654195"/>
                <a:ext cx="471327" cy="471330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E833D6AC-2924-4CAC-A62E-23A6D5FCC8E8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7617169" y="4726530"/>
                <a:ext cx="430299" cy="430304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00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A5987A62-1764-4DFC-B435-B707A3FF5FF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947499" y="4322092"/>
                <a:ext cx="895225" cy="69623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62500" lnSpcReduction="20000"/>
              </a:bodyPr>
              <a:lstStyle/>
              <a:p>
                <a:pPr algn="ctr"/>
                <a:r>
                  <a:rPr lang="fr-FR" sz="2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5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2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  <p:sp>
        <p:nvSpPr>
          <p:cNvPr id="23" name="Trapèze 22">
            <a:extLst>
              <a:ext uri="{FF2B5EF4-FFF2-40B4-BE49-F238E27FC236}">
                <a16:creationId xmlns:a16="http://schemas.microsoft.com/office/drawing/2014/main" id="{1D26DC22-6658-4834-ABA8-9C78F3A58357}"/>
              </a:ext>
            </a:extLst>
          </p:cNvPr>
          <p:cNvSpPr/>
          <p:nvPr/>
        </p:nvSpPr>
        <p:spPr>
          <a:xfrm>
            <a:off x="2516589" y="2957118"/>
            <a:ext cx="1344363" cy="932146"/>
          </a:xfrm>
          <a:prstGeom prst="trapezoid">
            <a:avLst>
              <a:gd name="adj" fmla="val 54210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200" dirty="0"/>
              <a:t>Zone rétrac-table</a:t>
            </a:r>
          </a:p>
        </p:txBody>
      </p:sp>
    </p:spTree>
    <p:extLst>
      <p:ext uri="{BB962C8B-B14F-4D97-AF65-F5344CB8AC3E}">
        <p14:creationId xmlns:p14="http://schemas.microsoft.com/office/powerpoint/2010/main" val="2932649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121 – Affichage du référentiel</a:t>
            </a:r>
          </a:p>
          <a:p>
            <a:pPr marL="0" indent="0">
              <a:buNone/>
            </a:pPr>
            <a:r>
              <a:rPr lang="fr-FR" dirty="0"/>
              <a:t>Retrouvez l’ensemble des architectures d’évaluation en modalité CCF définies dans REFEA et correspondant à votre offre de formation.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353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22</a:t>
            </a:fld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E07B81C-1447-4753-B28F-F50F95E63B8E}"/>
              </a:ext>
            </a:extLst>
          </p:cNvPr>
          <p:cNvGrpSpPr/>
          <p:nvPr/>
        </p:nvGrpSpPr>
        <p:grpSpPr>
          <a:xfrm>
            <a:off x="2632237" y="1131676"/>
            <a:ext cx="7027650" cy="4594647"/>
            <a:chOff x="2632237" y="1131676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2632237" y="1281313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3419123" y="3388874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8075887" y="2137760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1575" y="2411959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2783" y="3681352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Situation évaluation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76807" y="4091013"/>
              <a:ext cx="950400" cy="792000"/>
              <a:chOff x="3613639" y="1477108"/>
              <a:chExt cx="950400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Évaluateur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76807" y="3247828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1575" y="3253041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5562" y="1996994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76807" y="2411959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2">
                    <a:alpha val="75000"/>
                  </a:scheme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5562" y="2840376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1575" y="1562144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64881" y="1986603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64881" y="1131676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UX</a:t>
                </a:r>
                <a:r>
                  <a:rPr lang="fr-FR" sz="1300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2783" y="4507087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1575" y="4934323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2783" y="1983542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5562" y="4490591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1575" y="4093682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29680" y="1609052"/>
                <a:ext cx="9072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Apprenant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2783" y="2838167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Coordo.</a:t>
                </a:r>
              </a:p>
            </p:txBody>
          </p:sp>
        </p:grp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D829FBD3-F09E-44D5-AD5E-DF0D7C91FAAE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</p:spTree>
    <p:extLst>
      <p:ext uri="{BB962C8B-B14F-4D97-AF65-F5344CB8AC3E}">
        <p14:creationId xmlns:p14="http://schemas.microsoft.com/office/powerpoint/2010/main" val="3944394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501260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201 – Génération d’un plan d’évaluation</a:t>
            </a:r>
          </a:p>
          <a:p>
            <a:pPr marL="0" indent="0">
              <a:buNone/>
            </a:pPr>
            <a:r>
              <a:rPr lang="fr-FR" dirty="0"/>
              <a:t>Vous réalisez cette action en 5 étapes, en vous basant sur le référentiel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Choisissez la formation,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Indiquez la durée,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Sélectionnez l’architecture d’évaluation </a:t>
            </a:r>
            <a:r>
              <a:rPr lang="fr-FR" i="1" dirty="0"/>
              <a:t>(si plusieurs sont candidates pour la période)</a:t>
            </a:r>
            <a:r>
              <a:rPr lang="fr-FR" dirty="0"/>
              <a:t>,</a:t>
            </a:r>
            <a:endParaRPr lang="fr-FR" i="1" dirty="0"/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Enregistrer ! Le plan est généré </a:t>
            </a:r>
            <a:r>
              <a:rPr lang="fr-FR" dirty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23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55884AE-10F0-4B58-A61A-E1373A0F6280}"/>
              </a:ext>
            </a:extLst>
          </p:cNvPr>
          <p:cNvGrpSpPr/>
          <p:nvPr/>
        </p:nvGrpSpPr>
        <p:grpSpPr>
          <a:xfrm>
            <a:off x="6436369" y="4465320"/>
            <a:ext cx="4156723" cy="1278649"/>
            <a:chOff x="906961" y="3545480"/>
            <a:chExt cx="4156723" cy="1278649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3D166C8-AC7F-4594-9E1C-D0A269901DCC}"/>
                </a:ext>
              </a:extLst>
            </p:cNvPr>
            <p:cNvSpPr txBox="1"/>
            <p:nvPr/>
          </p:nvSpPr>
          <p:spPr>
            <a:xfrm>
              <a:off x="1538250" y="3545480"/>
              <a:ext cx="3525434" cy="891738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tIns="108000" rIns="288000" bIns="108000" rtlCol="0" anchor="ctr">
              <a:normAutofit fontScale="92500"/>
            </a:bodyPr>
            <a:lstStyle/>
            <a:p>
              <a:r>
                <a:rPr lang="fr-FR" sz="1600" dirty="0"/>
                <a:t>Il vous faudra </a:t>
              </a:r>
              <a:r>
                <a:rPr lang="fr-FR" sz="1600" b="1" dirty="0"/>
                <a:t>moins de 1 minute </a:t>
              </a:r>
              <a:r>
                <a:rPr lang="fr-FR" sz="1600" dirty="0"/>
                <a:t>pour générer un plan d’évaluation.</a:t>
              </a:r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A237440E-8FF1-4C22-BC5C-BE4BC01FF2E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80720"/>
              <a:ext cx="998307" cy="1143409"/>
              <a:chOff x="883212" y="4703126"/>
              <a:chExt cx="1067510" cy="1222672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D0271A16-27E3-4B05-8153-47434811F1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1709" y="4891950"/>
                <a:ext cx="885398" cy="885397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82AE617A-B9B7-43AB-9FB2-9E89853003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58263" y="5457665"/>
                <a:ext cx="384956" cy="384955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Bulle narrative : ronde 27">
                <a:extLst>
                  <a:ext uri="{FF2B5EF4-FFF2-40B4-BE49-F238E27FC236}">
                    <a16:creationId xmlns:a16="http://schemas.microsoft.com/office/drawing/2014/main" id="{01248F6E-BDEF-40C7-B89B-BA5323AA03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6181" y="4703126"/>
                <a:ext cx="384954" cy="384955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D6DD50E1-D511-4196-90C0-1C7C9C87A2E1}"/>
                  </a:ext>
                </a:extLst>
              </p:cNvPr>
              <p:cNvSpPr txBox="1"/>
              <p:nvPr/>
            </p:nvSpPr>
            <p:spPr>
              <a:xfrm>
                <a:off x="1552600" y="5425951"/>
                <a:ext cx="398122" cy="49984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sz="28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EAE0C6A5-5EA6-4DD3-8609-D45505A8073B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030835" cy="614669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F3424C19-6B09-4FC3-A2FE-D4CC8C9F719B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466533" cy="347423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1303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202 – Déclaration d’un professeur coordonnateur</a:t>
            </a:r>
          </a:p>
          <a:p>
            <a:pPr marL="0" indent="0">
              <a:buNone/>
            </a:pPr>
            <a:r>
              <a:rPr lang="fr-FR" dirty="0"/>
              <a:t>Recherchez l’agent qui sera « professeur coordonnateur » et rattachez le au plan d’évaluation afin qu’il puisse ensuite se connecter à Plan’Éval.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24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8F1B721-A8CD-4818-B5C5-1D2D1CD661B2}"/>
              </a:ext>
            </a:extLst>
          </p:cNvPr>
          <p:cNvGrpSpPr/>
          <p:nvPr/>
        </p:nvGrpSpPr>
        <p:grpSpPr>
          <a:xfrm>
            <a:off x="6947499" y="4227762"/>
            <a:ext cx="4124889" cy="1247774"/>
            <a:chOff x="933615" y="3506158"/>
            <a:chExt cx="4124889" cy="1247774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BA6A8A54-F517-44AC-98D6-815272A22E09}"/>
                </a:ext>
              </a:extLst>
            </p:cNvPr>
            <p:cNvSpPr txBox="1"/>
            <p:nvPr/>
          </p:nvSpPr>
          <p:spPr>
            <a:xfrm>
              <a:off x="1831482" y="3506158"/>
              <a:ext cx="3227022" cy="942589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92500"/>
            </a:bodyPr>
            <a:lstStyle/>
            <a:p>
              <a:r>
                <a:rPr lang="fr-FR" sz="1600" dirty="0"/>
                <a:t>Tous les coordonnateurs doivent posséder un compte AGRICOLL pour se connecter à Plan’Éval.</a:t>
              </a:r>
              <a:endParaRPr lang="fr-FR" sz="1600" i="1" dirty="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EEE105E-4289-4975-9773-486D3CF1EE7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25360"/>
              <a:ext cx="1117523" cy="928572"/>
              <a:chOff x="911718" y="4857766"/>
              <a:chExt cx="1194994" cy="992937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77947252-58E8-49C8-BA9A-79929CF1F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9A669317-BB5C-4FD5-B7F2-B1834101E0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4A464839-9B5F-4B2B-8335-92E91E7D4F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86251433-BACD-4772-9F1A-B65A0CC0DC0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59500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4920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203 – Visualisation du PAJ attaché à un plan d’évaluation</a:t>
            </a:r>
          </a:p>
          <a:p>
            <a:pPr marL="0" indent="0">
              <a:buNone/>
            </a:pPr>
            <a:r>
              <a:rPr lang="fr-FR" dirty="0"/>
              <a:t>Après avoir été habilité </a:t>
            </a:r>
            <a:r>
              <a:rPr lang="fr-FR" i="1" dirty="0"/>
              <a:t>(par un agent MIREX)</a:t>
            </a:r>
            <a:r>
              <a:rPr lang="fr-FR" dirty="0"/>
              <a:t> en tant que PAJ sur une formation, dans un établissement, pour une période, le PAJ est automatique rattaché aux plans d’évaluation correspondant à son habilitation.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25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8F1B721-A8CD-4818-B5C5-1D2D1CD661B2}"/>
              </a:ext>
            </a:extLst>
          </p:cNvPr>
          <p:cNvGrpSpPr/>
          <p:nvPr/>
        </p:nvGrpSpPr>
        <p:grpSpPr>
          <a:xfrm>
            <a:off x="6947499" y="4227762"/>
            <a:ext cx="4124889" cy="1247775"/>
            <a:chOff x="933615" y="3506158"/>
            <a:chExt cx="4124889" cy="1247775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BA6A8A54-F517-44AC-98D6-815272A22E09}"/>
                </a:ext>
              </a:extLst>
            </p:cNvPr>
            <p:cNvSpPr txBox="1"/>
            <p:nvPr/>
          </p:nvSpPr>
          <p:spPr>
            <a:xfrm>
              <a:off x="1831482" y="3506158"/>
              <a:ext cx="3227022" cy="942589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/>
            </a:bodyPr>
            <a:lstStyle/>
            <a:p>
              <a:r>
                <a:rPr lang="fr-FR" sz="1600" dirty="0"/>
                <a:t>Tous les PAJ doivent posséder un compte AGRICOLL pour se connecter à Plan’Éval.</a:t>
              </a:r>
              <a:endParaRPr lang="fr-FR" sz="1600" i="1" dirty="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EEE105E-4289-4975-9773-486D3CF1EE7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19299"/>
              <a:ext cx="1117523" cy="934634"/>
              <a:chOff x="911718" y="4851284"/>
              <a:chExt cx="1194994" cy="999419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77947252-58E8-49C8-BA9A-79929CF1F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9A669317-BB5C-4FD5-B7F2-B1834101E0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4A464839-9B5F-4B2B-8335-92E91E7D4F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86251433-BACD-4772-9F1A-B65A0CC0DC0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51284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6554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210 – Rattachement des apprenants sur un plan</a:t>
            </a:r>
          </a:p>
          <a:p>
            <a:pPr marL="0" indent="0">
              <a:buNone/>
            </a:pPr>
            <a:r>
              <a:rPr lang="fr-FR" dirty="0"/>
              <a:t>Sélectionnez l’ensemble des inscriptions des apprenants à rattacher au plan d’évaluation.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26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7DD30A0C-6E69-49C3-9053-0FB4BD859715}"/>
              </a:ext>
            </a:extLst>
          </p:cNvPr>
          <p:cNvGrpSpPr/>
          <p:nvPr/>
        </p:nvGrpSpPr>
        <p:grpSpPr>
          <a:xfrm>
            <a:off x="4946684" y="4145385"/>
            <a:ext cx="6185090" cy="1725870"/>
            <a:chOff x="933615" y="3028064"/>
            <a:chExt cx="6185090" cy="1725870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6BCECD20-B141-4506-8043-00B8AACD544E}"/>
                </a:ext>
              </a:extLst>
            </p:cNvPr>
            <p:cNvSpPr txBox="1"/>
            <p:nvPr/>
          </p:nvSpPr>
          <p:spPr>
            <a:xfrm>
              <a:off x="1831481" y="3028064"/>
              <a:ext cx="5287224" cy="1420684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92500" lnSpcReduction="10000"/>
            </a:bodyPr>
            <a:lstStyle/>
            <a:p>
              <a:r>
                <a:rPr lang="fr-FR" sz="1600" dirty="0"/>
                <a:t>Les données « apprenant » sont issues de FREGATA.</a:t>
              </a:r>
            </a:p>
            <a:p>
              <a:r>
                <a:rPr lang="fr-FR" sz="1600" dirty="0"/>
                <a:t>Plan’Éval affiche des informations à caractère personnel </a:t>
              </a:r>
              <a:r>
                <a:rPr lang="fr-FR" sz="1600" i="1" dirty="0"/>
                <a:t>(uniquement des données nécessaires au CCF)</a:t>
              </a:r>
              <a:r>
                <a:rPr lang="fr-FR" sz="1600" dirty="0"/>
                <a:t> mais ne stocke pas les données.</a:t>
              </a:r>
            </a:p>
            <a:p>
              <a:r>
                <a:rPr lang="fr-FR" sz="1600" dirty="0"/>
                <a:t>Le lien entre les apprenants et les plans sont réalisés à partir des inscriptions de FREGATA.</a:t>
              </a:r>
              <a:endParaRPr lang="fr-FR" sz="1600" i="1" dirty="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61B4A72E-9793-4DE5-B9E8-EF60712B80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03932"/>
              <a:ext cx="1117523" cy="950002"/>
              <a:chOff x="911718" y="4834851"/>
              <a:chExt cx="1194994" cy="1015852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0D7CB175-B665-4184-BB95-61EF172F50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B53FD543-0DD4-4756-9100-EC95038796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15277848-AF08-4B6C-91F3-C2AE4477EAD6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02083F67-112C-4D1A-9339-015D25DB96B5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34851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27CA638C-9F56-418E-A9E0-52540EF0E1AA}"/>
              </a:ext>
            </a:extLst>
          </p:cNvPr>
          <p:cNvGrpSpPr/>
          <p:nvPr/>
        </p:nvGrpSpPr>
        <p:grpSpPr>
          <a:xfrm>
            <a:off x="7286857" y="424437"/>
            <a:ext cx="4156724" cy="1716518"/>
            <a:chOff x="906961" y="3107611"/>
            <a:chExt cx="4156724" cy="1716518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7ABC6711-BEEC-4ADF-80D3-95F50817C190}"/>
                </a:ext>
              </a:extLst>
            </p:cNvPr>
            <p:cNvSpPr txBox="1"/>
            <p:nvPr/>
          </p:nvSpPr>
          <p:spPr>
            <a:xfrm>
              <a:off x="1538251" y="3107611"/>
              <a:ext cx="3525434" cy="1420684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tIns="108000" rIns="288000" bIns="108000" rtlCol="0" anchor="ctr">
              <a:normAutofit fontScale="92500" lnSpcReduction="20000"/>
            </a:bodyPr>
            <a:lstStyle/>
            <a:p>
              <a:r>
                <a:rPr lang="fr-FR" sz="1600" dirty="0"/>
                <a:t>Sur une même formation, vous pouvez créer autant de plans d’évaluation que d’ensembles d’apprenant à regrouper : par classe ou par statut ou par tout autre critère que vous souhaitez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4BB9F93A-3B14-4AED-8280-1F862EFEE2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80720"/>
              <a:ext cx="998307" cy="1143409"/>
              <a:chOff x="883212" y="4703126"/>
              <a:chExt cx="1067510" cy="1222672"/>
            </a:xfrm>
          </p:grpSpPr>
          <p:sp>
            <p:nvSpPr>
              <p:cNvPr id="33" name="Bulle narrative : ronde 32">
                <a:extLst>
                  <a:ext uri="{FF2B5EF4-FFF2-40B4-BE49-F238E27FC236}">
                    <a16:creationId xmlns:a16="http://schemas.microsoft.com/office/drawing/2014/main" id="{A41712FF-671F-4BFF-9647-4B961EC01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1709" y="4891950"/>
                <a:ext cx="885398" cy="885397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34" name="Bulle narrative : ronde 33">
                <a:extLst>
                  <a:ext uri="{FF2B5EF4-FFF2-40B4-BE49-F238E27FC236}">
                    <a16:creationId xmlns:a16="http://schemas.microsoft.com/office/drawing/2014/main" id="{BF2FE9E0-1E47-485F-A424-457EB6A653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58263" y="5457665"/>
                <a:ext cx="384956" cy="384955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35" name="Bulle narrative : ronde 34">
                <a:extLst>
                  <a:ext uri="{FF2B5EF4-FFF2-40B4-BE49-F238E27FC236}">
                    <a16:creationId xmlns:a16="http://schemas.microsoft.com/office/drawing/2014/main" id="{27BD25CE-9F64-4506-9955-1F6C2F081C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6181" y="4703126"/>
                <a:ext cx="384954" cy="384955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42BE789F-EE98-43D2-B1B7-2D6B4F527D8D}"/>
                  </a:ext>
                </a:extLst>
              </p:cNvPr>
              <p:cNvSpPr txBox="1"/>
              <p:nvPr/>
            </p:nvSpPr>
            <p:spPr>
              <a:xfrm>
                <a:off x="1552600" y="5425951"/>
                <a:ext cx="398122" cy="49984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sz="28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DD0DF144-64A5-4830-8A1C-80D56F8339FC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030835" cy="614669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D692D205-05F9-4A57-8A1A-60205188E41E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466533" cy="347423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190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55981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211 – Personnalisation du plan d’un apprenant</a:t>
            </a:r>
          </a:p>
          <a:p>
            <a:pPr marL="0" indent="0">
              <a:buNone/>
            </a:pPr>
            <a:r>
              <a:rPr lang="fr-FR" dirty="0"/>
              <a:t>Vous pouvez ajuster les enseignements au choix et facultatifs de chaque apprenant, vous pouvez préciser si l’apprenant suit la section européenne.</a:t>
            </a:r>
          </a:p>
          <a:p>
            <a:pPr marL="0" indent="0">
              <a:buNone/>
            </a:pPr>
            <a:r>
              <a:rPr lang="fr-FR" dirty="0"/>
              <a:t>En cas de situation particulière </a:t>
            </a:r>
            <a:r>
              <a:rPr lang="fr-FR" i="1" dirty="0"/>
              <a:t>(</a:t>
            </a:r>
            <a:r>
              <a:rPr lang="fr-FR" dirty="0"/>
              <a:t>redoublement </a:t>
            </a:r>
            <a:r>
              <a:rPr lang="fr-FR" i="1" dirty="0"/>
              <a:t>(1</a:t>
            </a:r>
            <a:r>
              <a:rPr lang="fr-FR" i="1" baseline="30000" dirty="0"/>
              <a:t>ère</a:t>
            </a:r>
            <a:r>
              <a:rPr lang="fr-FR" i="1" dirty="0"/>
              <a:t> ou 2</a:t>
            </a:r>
            <a:r>
              <a:rPr lang="fr-FR" i="1" baseline="30000" dirty="0"/>
              <a:t>ème</a:t>
            </a:r>
            <a:r>
              <a:rPr lang="fr-FR" i="1" dirty="0"/>
              <a:t> année), intégration, titulaire d’un autre diplôme, dispense, aménagement)</a:t>
            </a:r>
            <a:r>
              <a:rPr lang="fr-FR" dirty="0"/>
              <a:t>, un apprenant peut bénéficier de la personnalisation de son plan.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27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7DD30A0C-6E69-49C3-9053-0FB4BD859715}"/>
              </a:ext>
            </a:extLst>
          </p:cNvPr>
          <p:cNvGrpSpPr/>
          <p:nvPr/>
        </p:nvGrpSpPr>
        <p:grpSpPr>
          <a:xfrm>
            <a:off x="4946684" y="4310877"/>
            <a:ext cx="6185090" cy="1725870"/>
            <a:chOff x="933615" y="3028064"/>
            <a:chExt cx="6185090" cy="1725870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6BCECD20-B141-4506-8043-00B8AACD544E}"/>
                </a:ext>
              </a:extLst>
            </p:cNvPr>
            <p:cNvSpPr txBox="1"/>
            <p:nvPr/>
          </p:nvSpPr>
          <p:spPr>
            <a:xfrm>
              <a:off x="1831481" y="3028064"/>
              <a:ext cx="5287224" cy="1420684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92500"/>
            </a:bodyPr>
            <a:lstStyle/>
            <a:p>
              <a:r>
                <a:rPr lang="fr-FR" sz="1600" dirty="0"/>
                <a:t>Dans la V1.0 de Plan’Éval, les établissements enregistreront les dispenses et aménagements d’épreuve </a:t>
              </a:r>
              <a:r>
                <a:rPr lang="fr-FR" sz="1600" i="1" dirty="0"/>
                <a:t>(sans détails relatifs aux éléments à mettre en place)</a:t>
              </a:r>
              <a:r>
                <a:rPr lang="fr-FR" sz="1600" dirty="0"/>
                <a:t>. La gestion du handicap reviendra aux agents MIREX dans une version ultérieure de l’application.</a:t>
              </a:r>
              <a:endParaRPr lang="fr-FR" sz="1600" i="1" dirty="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61B4A72E-9793-4DE5-B9E8-EF60712B80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03932"/>
              <a:ext cx="1117523" cy="950002"/>
              <a:chOff x="911718" y="4834851"/>
              <a:chExt cx="1194994" cy="1015852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0D7CB175-B665-4184-BB95-61EF172F50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B53FD543-0DD4-4756-9100-EC95038796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15277848-AF08-4B6C-91F3-C2AE4477EAD6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02083F67-112C-4D1A-9339-015D25DB96B5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34851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6500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28</a:t>
            </a:fld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DCE953B-5860-4496-B4F5-A5B458068B20}"/>
              </a:ext>
            </a:extLst>
          </p:cNvPr>
          <p:cNvGrpSpPr/>
          <p:nvPr/>
        </p:nvGrpSpPr>
        <p:grpSpPr>
          <a:xfrm>
            <a:off x="2636175" y="1127887"/>
            <a:ext cx="7027650" cy="4594647"/>
            <a:chOff x="2636175" y="1127887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2636175" y="1277524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3423061" y="3385085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8079825" y="2133971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5513" y="2408170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6721" y="2834378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Coordo.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5513" y="4089893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Apprenant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80745" y="3244039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2">
                    <a:alpha val="75000"/>
                  </a:scheme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19415" y="1618105"/>
                <a:ext cx="940302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5513" y="3249252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9500" y="1993205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80745" y="2408170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9500" y="2836587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5513" y="1558355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68819" y="1982814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68819" y="1127887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UX</a:t>
                </a:r>
                <a:r>
                  <a:rPr lang="fr-FR" sz="1300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6721" y="4503298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75513" y="4930534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6721" y="1979753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289500" y="4486802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78678" y="4087224"/>
              <a:ext cx="952467" cy="792000"/>
              <a:chOff x="3611572" y="1477108"/>
              <a:chExt cx="952467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11572" y="1609052"/>
                <a:ext cx="940301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Évaluateur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76721" y="3677563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6">
                    <a:alpha val="75000"/>
                  </a:scheme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20627" y="1554734"/>
                <a:ext cx="940302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Situation évaluation</a:t>
                </a:r>
              </a:p>
            </p:txBody>
          </p:sp>
        </p:grp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283DF3F7-FEAE-4FCB-BA04-30ABECE2BA6F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</p:spTree>
    <p:extLst>
      <p:ext uri="{BB962C8B-B14F-4D97-AF65-F5344CB8AC3E}">
        <p14:creationId xmlns:p14="http://schemas.microsoft.com/office/powerpoint/2010/main" val="1439908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301 – Consolidation d’une situation d’évaluation</a:t>
            </a:r>
          </a:p>
          <a:p>
            <a:pPr marL="0" indent="0">
              <a:buNone/>
            </a:pPr>
            <a:r>
              <a:rPr lang="fr-FR" dirty="0"/>
              <a:t>A la génération du plan d’évaluation, le référentiel dicte le cadre de l’organisation des situations d’évaluation, vous devrez ensuite apporter toutes les précisions nécessaires au déroulement de l’épreuve </a:t>
            </a:r>
            <a:r>
              <a:rPr lang="fr-FR" i="1" dirty="0"/>
              <a:t>(informations laissées au choix de l’établissement : comme par exemple la date de la situation)</a:t>
            </a:r>
            <a:r>
              <a:rPr lang="fr-FR" dirty="0"/>
              <a:t>.</a:t>
            </a: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8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94CE1-2900-4E2A-B9EE-6557AB8B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41B70-5759-4BE0-9BAD-1483E7C8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5779-511A-429C-978E-958BC215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3FC25F-585A-479D-BA7A-A46F23B1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7978121" cy="5189188"/>
          </a:xfrm>
        </p:spPr>
        <p:txBody>
          <a:bodyPr>
            <a:normAutofit/>
          </a:bodyPr>
          <a:lstStyle/>
          <a:p>
            <a:r>
              <a:rPr lang="fr-FR" dirty="0"/>
              <a:t>Introduction</a:t>
            </a:r>
          </a:p>
          <a:p>
            <a:pPr lvl="1">
              <a:spcBef>
                <a:spcPts val="0"/>
              </a:spcBef>
            </a:pPr>
            <a:r>
              <a:rPr lang="fr-FR" dirty="0"/>
              <a:t>Éric DUMOND / Marie-Anne CAMBOURS – DGER</a:t>
            </a:r>
          </a:p>
          <a:p>
            <a:endParaRPr lang="fr-FR" dirty="0"/>
          </a:p>
          <a:p>
            <a:r>
              <a:rPr lang="fr-FR" dirty="0"/>
              <a:t>Animateurs</a:t>
            </a:r>
          </a:p>
          <a:p>
            <a:pPr lvl="1">
              <a:spcBef>
                <a:spcPts val="0"/>
              </a:spcBef>
            </a:pPr>
            <a:r>
              <a:rPr lang="fr-FR" dirty="0"/>
              <a:t>Séverine DESCHAMPS - CNERTA </a:t>
            </a:r>
          </a:p>
          <a:p>
            <a:pPr lvl="1">
              <a:spcBef>
                <a:spcPts val="0"/>
              </a:spcBef>
            </a:pPr>
            <a:r>
              <a:rPr lang="fr-FR" dirty="0"/>
              <a:t>Jérôme LAURENT - DGER</a:t>
            </a:r>
          </a:p>
          <a:p>
            <a:pPr lvl="1">
              <a:spcBef>
                <a:spcPts val="0"/>
              </a:spcBef>
            </a:pPr>
            <a:r>
              <a:rPr lang="fr-FR" dirty="0"/>
              <a:t>Marguerite de TOURNADRE - DGER</a:t>
            </a:r>
          </a:p>
          <a:p>
            <a:endParaRPr lang="fr-FR" dirty="0"/>
          </a:p>
          <a:p>
            <a:r>
              <a:rPr lang="fr-FR" dirty="0"/>
              <a:t>Gestion du </a:t>
            </a:r>
            <a:r>
              <a:rPr lang="fr-FR" i="1" dirty="0"/>
              <a:t>chat</a:t>
            </a:r>
          </a:p>
          <a:p>
            <a:pPr lvl="1">
              <a:spcBef>
                <a:spcPts val="0"/>
              </a:spcBef>
            </a:pPr>
            <a:r>
              <a:rPr lang="fr-FR" dirty="0"/>
              <a:t>Frédérique CHABENAT - CNERTA </a:t>
            </a:r>
          </a:p>
          <a:p>
            <a:pPr lvl="1">
              <a:spcBef>
                <a:spcPts val="0"/>
              </a:spcBef>
            </a:pPr>
            <a:r>
              <a:rPr lang="fr-FR" dirty="0"/>
              <a:t>Thomas FAUCILLE - CNERTA</a:t>
            </a:r>
          </a:p>
          <a:p>
            <a:pPr lvl="1">
              <a:spcBef>
                <a:spcPts val="0"/>
              </a:spcBef>
            </a:pPr>
            <a:r>
              <a:rPr lang="fr-FR" dirty="0"/>
              <a:t>Isabelle MASSON - CNERTA </a:t>
            </a:r>
          </a:p>
          <a:p>
            <a:pPr lvl="1">
              <a:spcBef>
                <a:spcPts val="0"/>
              </a:spcBef>
            </a:pPr>
            <a:r>
              <a:rPr lang="fr-FR" dirty="0"/>
              <a:t>Anthony TRIBOULIN - CNERTA</a:t>
            </a:r>
          </a:p>
          <a:p>
            <a:pPr lvl="1"/>
            <a:endParaRPr lang="fr-FR" dirty="0"/>
          </a:p>
        </p:txBody>
      </p:sp>
      <p:sp>
        <p:nvSpPr>
          <p:cNvPr id="11" name="Espace réservé du contenu 9">
            <a:extLst>
              <a:ext uri="{FF2B5EF4-FFF2-40B4-BE49-F238E27FC236}">
                <a16:creationId xmlns:a16="http://schemas.microsoft.com/office/drawing/2014/main" id="{2257975A-0C1B-4961-81B9-2873AC436080}"/>
              </a:ext>
            </a:extLst>
          </p:cNvPr>
          <p:cNvSpPr txBox="1">
            <a:spLocks/>
          </p:cNvSpPr>
          <p:nvPr/>
        </p:nvSpPr>
        <p:spPr>
          <a:xfrm>
            <a:off x="8454044" y="1115736"/>
            <a:ext cx="3510648" cy="4926924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b="1" dirty="0"/>
              <a:t>Calendrier des sessions :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Mardi 16 mai 2023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Mardi 23 mai 2023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Jeudi 25 mai 2023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Mardi 30 mai 2023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Jeudi 1</a:t>
            </a:r>
            <a:r>
              <a:rPr lang="fr-FR" sz="1800" baseline="30000" dirty="0"/>
              <a:t>er</a:t>
            </a:r>
            <a:r>
              <a:rPr lang="fr-FR" sz="1800" dirty="0"/>
              <a:t> juin 2023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46FCF477-6828-442B-AABF-D3C531E1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Intervenants</a:t>
            </a:r>
          </a:p>
        </p:txBody>
      </p:sp>
    </p:spTree>
    <p:extLst/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302 – Déclaration des évaluateurs attachés aux situations d’évaluation</a:t>
            </a:r>
          </a:p>
          <a:p>
            <a:pPr marL="0" indent="0">
              <a:buNone/>
            </a:pPr>
            <a:r>
              <a:rPr lang="fr-FR" dirty="0"/>
              <a:t>Recherchez et rattachez le ou les agents qui seront déclarés « évaluateurs » sur chaque situation d’évaluation.</a:t>
            </a:r>
          </a:p>
          <a:p>
            <a:pPr marL="0" indent="0">
              <a:buNone/>
            </a:pPr>
            <a:r>
              <a:rPr lang="fr-FR" dirty="0"/>
              <a:t>Déclarez l’évaluateur principal qui sera en charge de pré-saisir les notes obtenues à l’ECCF par les apprenants.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30</a:t>
            </a:fld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8F1B721-A8CD-4818-B5C5-1D2D1CD661B2}"/>
              </a:ext>
            </a:extLst>
          </p:cNvPr>
          <p:cNvGrpSpPr/>
          <p:nvPr/>
        </p:nvGrpSpPr>
        <p:grpSpPr>
          <a:xfrm>
            <a:off x="6947499" y="4227762"/>
            <a:ext cx="4124889" cy="1247773"/>
            <a:chOff x="933615" y="3506158"/>
            <a:chExt cx="4124889" cy="1247773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BA6A8A54-F517-44AC-98D6-815272A22E09}"/>
                </a:ext>
              </a:extLst>
            </p:cNvPr>
            <p:cNvSpPr txBox="1"/>
            <p:nvPr/>
          </p:nvSpPr>
          <p:spPr>
            <a:xfrm>
              <a:off x="1831482" y="3506158"/>
              <a:ext cx="3227022" cy="942589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92500" lnSpcReduction="20000"/>
            </a:bodyPr>
            <a:lstStyle/>
            <a:p>
              <a:r>
                <a:rPr lang="fr-FR" sz="1600" dirty="0"/>
                <a:t>Tous les évaluateurs déclarés principaux doivent posséder un compte AGRICOLL pour se connecter à Plan’Éval.</a:t>
              </a:r>
              <a:endParaRPr lang="fr-FR" sz="1600" i="1" dirty="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EEE105E-4289-4975-9773-486D3CF1EE7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11613"/>
              <a:ext cx="1117523" cy="942318"/>
              <a:chOff x="911718" y="4843067"/>
              <a:chExt cx="1194994" cy="1007636"/>
            </a:xfrm>
          </p:grpSpPr>
          <p:sp>
            <p:nvSpPr>
              <p:cNvPr id="26" name="Bulle narrative : ronde 25">
                <a:extLst>
                  <a:ext uri="{FF2B5EF4-FFF2-40B4-BE49-F238E27FC236}">
                    <a16:creationId xmlns:a16="http://schemas.microsoft.com/office/drawing/2014/main" id="{77947252-58E8-49C8-BA9A-79929CF1F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7" name="Bulle narrative : ronde 26">
                <a:extLst>
                  <a:ext uri="{FF2B5EF4-FFF2-40B4-BE49-F238E27FC236}">
                    <a16:creationId xmlns:a16="http://schemas.microsoft.com/office/drawing/2014/main" id="{9A669317-BB5C-4FD5-B7F2-B1834101E0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4A464839-9B5F-4B2B-8335-92E91E7D4F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86251433-BACD-4772-9F1A-B65A0CC0DC0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43067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4687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311 – Visualisation du calendrier du plan d’évaluation</a:t>
            </a:r>
          </a:p>
          <a:p>
            <a:pPr marL="0" indent="0">
              <a:buNone/>
            </a:pPr>
            <a:r>
              <a:rPr lang="fr-FR" dirty="0"/>
              <a:t>Pour projeter l’ensemble des épreuves sur la durée totale de la formation, affichez toutes les situations d’évaluation sur le calendrier.</a:t>
            </a: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319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4F7A1C-66F8-4069-924E-7333799F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AAA9A-640C-461D-A01B-F16376B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/>
              <a:t>Plan'Éval - Déploiement général - Rentrée 2023</a:t>
            </a:r>
            <a:endParaRPr lang="fr-FR" sz="1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0B0574-9654-49DF-90D7-9B8CC4D1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32</a:t>
            </a:fld>
            <a:endParaRPr lang="fr-FR"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732B15D-DA7D-4114-8405-EE8A5E9BF777}"/>
              </a:ext>
            </a:extLst>
          </p:cNvPr>
          <p:cNvGrpSpPr/>
          <p:nvPr/>
        </p:nvGrpSpPr>
        <p:grpSpPr>
          <a:xfrm>
            <a:off x="2632237" y="1131676"/>
            <a:ext cx="7027650" cy="4594647"/>
            <a:chOff x="1713602" y="1298405"/>
            <a:chExt cx="7027650" cy="459464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5BFA13C4-5324-494B-80FF-4852E10F057E}"/>
                </a:ext>
              </a:extLst>
            </p:cNvPr>
            <p:cNvGrpSpPr/>
            <p:nvPr/>
          </p:nvGrpSpPr>
          <p:grpSpPr>
            <a:xfrm>
              <a:off x="1713602" y="1448042"/>
              <a:ext cx="1584000" cy="1352196"/>
              <a:chOff x="3613638" y="1477108"/>
              <a:chExt cx="1584000" cy="1352196"/>
            </a:xfrm>
          </p:grpSpPr>
          <p:sp>
            <p:nvSpPr>
              <p:cNvPr id="15" name="Hexagone 14">
                <a:extLst>
                  <a:ext uri="{FF2B5EF4-FFF2-40B4-BE49-F238E27FC236}">
                    <a16:creationId xmlns:a16="http://schemas.microsoft.com/office/drawing/2014/main" id="{F13A0D68-0CF2-4A3B-8CA4-BA16B3D917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22513FD-609F-44EE-A0A5-6ABDBEF9FE36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Généralités</a:t>
                </a:r>
              </a:p>
            </p:txBody>
          </p:sp>
        </p:grp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E9902EB3-AE01-453B-B088-8DDB1E2BE2E5}"/>
                </a:ext>
              </a:extLst>
            </p:cNvPr>
            <p:cNvGrpSpPr/>
            <p:nvPr/>
          </p:nvGrpSpPr>
          <p:grpSpPr>
            <a:xfrm>
              <a:off x="2500488" y="3555603"/>
              <a:ext cx="1584000" cy="1352196"/>
              <a:chOff x="3613638" y="1477108"/>
              <a:chExt cx="1584000" cy="1352196"/>
            </a:xfrm>
          </p:grpSpPr>
          <p:sp>
            <p:nvSpPr>
              <p:cNvPr id="74" name="Hexagone 73">
                <a:extLst>
                  <a:ext uri="{FF2B5EF4-FFF2-40B4-BE49-F238E27FC236}">
                    <a16:creationId xmlns:a16="http://schemas.microsoft.com/office/drawing/2014/main" id="{BF0B852D-E30C-45D8-A7FC-9213BB7F43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7710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EDAB8D70-3324-4FE2-A310-1D61835BDD6A}"/>
                  </a:ext>
                </a:extLst>
              </p:cNvPr>
              <p:cNvSpPr txBox="1"/>
              <p:nvPr/>
            </p:nvSpPr>
            <p:spPr>
              <a:xfrm>
                <a:off x="3667638" y="1627337"/>
                <a:ext cx="1476000" cy="105173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Mise en œuvre du CCF</a:t>
                </a:r>
              </a:p>
            </p:txBody>
          </p:sp>
        </p:grpSp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1502C04D-9014-4831-9EE6-6906F098A7C7}"/>
                </a:ext>
              </a:extLst>
            </p:cNvPr>
            <p:cNvGrpSpPr/>
            <p:nvPr/>
          </p:nvGrpSpPr>
          <p:grpSpPr>
            <a:xfrm>
              <a:off x="7157252" y="2304489"/>
              <a:ext cx="1584000" cy="1352196"/>
              <a:chOff x="3613638" y="1484728"/>
              <a:chExt cx="1584000" cy="1352196"/>
            </a:xfrm>
          </p:grpSpPr>
          <p:sp>
            <p:nvSpPr>
              <p:cNvPr id="77" name="Hexagone 76">
                <a:extLst>
                  <a:ext uri="{FF2B5EF4-FFF2-40B4-BE49-F238E27FC236}">
                    <a16:creationId xmlns:a16="http://schemas.microsoft.com/office/drawing/2014/main" id="{EEDA88A3-210B-4351-8BDD-108B160BC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8" y="1484728"/>
                <a:ext cx="1584000" cy="1352196"/>
              </a:xfrm>
              <a:prstGeom prst="hexagon">
                <a:avLst/>
              </a:prstGeom>
              <a:ln w="127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fr-F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03BE920F-9F1B-47CB-9A2F-91774421F854}"/>
                  </a:ext>
                </a:extLst>
              </p:cNvPr>
              <p:cNvSpPr txBox="1"/>
              <p:nvPr/>
            </p:nvSpPr>
            <p:spPr>
              <a:xfrm>
                <a:off x="3667638" y="1627164"/>
                <a:ext cx="1476000" cy="105208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Encadrement</a:t>
                </a:r>
              </a:p>
              <a:p>
                <a:pPr algn="ctr"/>
                <a:r>
                  <a:rPr lang="fr-FR" sz="1600" dirty="0">
                    <a:solidFill>
                      <a:schemeClr val="bg1"/>
                    </a:solidFill>
                  </a:rPr>
                  <a:t>du CCF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DD3AD9C-C5D6-4B52-AF84-C7D79F9C0A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2578688"/>
              <a:ext cx="950400" cy="792000"/>
              <a:chOff x="3613639" y="1477108"/>
              <a:chExt cx="950400" cy="792000"/>
            </a:xfrm>
          </p:grpSpPr>
          <p:sp>
            <p:nvSpPr>
              <p:cNvPr id="80" name="Hexagone 79">
                <a:extLst>
                  <a:ext uri="{FF2B5EF4-FFF2-40B4-BE49-F238E27FC236}">
                    <a16:creationId xmlns:a16="http://schemas.microsoft.com/office/drawing/2014/main" id="{CA8B5AAB-CB48-4AA9-AF7A-82029AED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54D97574-6B5F-4DC3-9415-F389E91EF5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Plan</a:t>
                </a:r>
              </a:p>
            </p:txBody>
          </p:sp>
        </p:grp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2E77EF6B-CAB2-4C42-8DB5-5CB4DCB33F2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004896"/>
              <a:ext cx="950400" cy="792000"/>
              <a:chOff x="3613639" y="1477108"/>
              <a:chExt cx="950400" cy="792000"/>
            </a:xfrm>
          </p:grpSpPr>
          <p:sp>
            <p:nvSpPr>
              <p:cNvPr id="83" name="Hexagone 82">
                <a:extLst>
                  <a:ext uri="{FF2B5EF4-FFF2-40B4-BE49-F238E27FC236}">
                    <a16:creationId xmlns:a16="http://schemas.microsoft.com/office/drawing/2014/main" id="{4165B36E-522D-40B0-BC18-7111D95761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D81A049C-4E8F-4661-B3A8-4DAD21062BA6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Coordo.</a:t>
                </a:r>
              </a:p>
            </p:txBody>
          </p: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9272BB29-82B4-4E38-9A51-EC44B1B753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4260411"/>
              <a:ext cx="950400" cy="792000"/>
              <a:chOff x="3613639" y="1477108"/>
              <a:chExt cx="950400" cy="792000"/>
            </a:xfrm>
          </p:grpSpPr>
          <p:sp>
            <p:nvSpPr>
              <p:cNvPr id="86" name="Hexagone 85">
                <a:extLst>
                  <a:ext uri="{FF2B5EF4-FFF2-40B4-BE49-F238E27FC236}">
                    <a16:creationId xmlns:a16="http://schemas.microsoft.com/office/drawing/2014/main" id="{C73697FB-FCEE-4974-A729-DAE31DF032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2B366FE1-09CC-4052-BB8A-72D9FEB2A5E8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Apprenant</a:t>
                </a:r>
              </a:p>
            </p:txBody>
          </p: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EE5289D0-019E-4774-896F-07FB507B76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3848081"/>
              <a:ext cx="950400" cy="792000"/>
              <a:chOff x="3613639" y="1477108"/>
              <a:chExt cx="950400" cy="792000"/>
            </a:xfrm>
          </p:grpSpPr>
          <p:sp>
            <p:nvSpPr>
              <p:cNvPr id="89" name="Hexagone 88">
                <a:extLst>
                  <a:ext uri="{FF2B5EF4-FFF2-40B4-BE49-F238E27FC236}">
                    <a16:creationId xmlns:a16="http://schemas.microsoft.com/office/drawing/2014/main" id="{908B7D94-ACE5-4E2D-A3CC-3DAE5A7DA7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B817D6A-D838-4E08-8251-FEAAECA00B6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Situation évaluation</a:t>
                </a:r>
              </a:p>
            </p:txBody>
          </p:sp>
        </p:grp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9DF26913-2F0C-49B3-91E8-86E6C524EB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4257742"/>
              <a:ext cx="950400" cy="792000"/>
              <a:chOff x="3613639" y="1477108"/>
              <a:chExt cx="950400" cy="792000"/>
            </a:xfrm>
          </p:grpSpPr>
          <p:sp>
            <p:nvSpPr>
              <p:cNvPr id="92" name="Hexagone 91">
                <a:extLst>
                  <a:ext uri="{FF2B5EF4-FFF2-40B4-BE49-F238E27FC236}">
                    <a16:creationId xmlns:a16="http://schemas.microsoft.com/office/drawing/2014/main" id="{A5F8C43F-E9FC-4B52-996A-F57F0D01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1EFB0DF-97A1-4971-AB5B-2D127FD5422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Évaluateur</a:t>
                </a:r>
              </a:p>
            </p:txBody>
          </p:sp>
        </p:grp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120FBAAA-EAF1-4C22-9F19-9A930B6B1B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3414557"/>
              <a:ext cx="950400" cy="792000"/>
              <a:chOff x="3613639" y="1477108"/>
              <a:chExt cx="950400" cy="792000"/>
            </a:xfrm>
          </p:grpSpPr>
          <p:sp>
            <p:nvSpPr>
              <p:cNvPr id="95" name="Hexagone 94">
                <a:extLst>
                  <a:ext uri="{FF2B5EF4-FFF2-40B4-BE49-F238E27FC236}">
                    <a16:creationId xmlns:a16="http://schemas.microsoft.com/office/drawing/2014/main" id="{A4F5CD31-1600-4CB5-BEDE-D12439B00E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028E6D70-CAD9-4D36-8430-02361FE47A82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Calendrier</a:t>
                </a:r>
              </a:p>
            </p:txBody>
          </p:sp>
        </p:grp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6735E053-9C7D-4050-9FCD-32E6012491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3419770"/>
              <a:ext cx="950400" cy="792000"/>
              <a:chOff x="3613639" y="1477108"/>
              <a:chExt cx="950400" cy="792000"/>
            </a:xfrm>
          </p:grpSpPr>
          <p:sp>
            <p:nvSpPr>
              <p:cNvPr id="98" name="Hexagone 97">
                <a:extLst>
                  <a:ext uri="{FF2B5EF4-FFF2-40B4-BE49-F238E27FC236}">
                    <a16:creationId xmlns:a16="http://schemas.microsoft.com/office/drawing/2014/main" id="{9D3610F2-49FB-48A9-9041-628880783A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1A89D4A-67A7-4657-A52F-67B1DC475440}"/>
                  </a:ext>
                </a:extLst>
              </p:cNvPr>
              <p:cNvSpPr txBox="1"/>
              <p:nvPr/>
            </p:nvSpPr>
            <p:spPr>
              <a:xfrm>
                <a:off x="3656839" y="1649278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Personna-lisation</a:t>
                </a:r>
              </a:p>
            </p:txBody>
          </p:sp>
        </p:grpSp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004F49AB-C54D-4973-9A1C-DDEFF66226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2163723"/>
              <a:ext cx="950400" cy="792000"/>
              <a:chOff x="3613639" y="1477108"/>
              <a:chExt cx="950400" cy="792000"/>
            </a:xfrm>
          </p:grpSpPr>
          <p:sp>
            <p:nvSpPr>
              <p:cNvPr id="107" name="Hexagone 106">
                <a:extLst>
                  <a:ext uri="{FF2B5EF4-FFF2-40B4-BE49-F238E27FC236}">
                    <a16:creationId xmlns:a16="http://schemas.microsoft.com/office/drawing/2014/main" id="{74DABA46-5296-4674-B645-9F82285001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2">
                    <a:alpha val="75000"/>
                  </a:scheme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33FDEC40-F311-4A7B-A2CE-03BAE32FFF3E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Circuit de validation</a:t>
                </a:r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9B6466F5-5772-4E4B-A517-ABF347C707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8172" y="2578688"/>
              <a:ext cx="950400" cy="792000"/>
              <a:chOff x="3613639" y="1477108"/>
              <a:chExt cx="950400" cy="792000"/>
            </a:xfrm>
          </p:grpSpPr>
          <p:sp>
            <p:nvSpPr>
              <p:cNvPr id="110" name="Hexagone 109">
                <a:extLst>
                  <a:ext uri="{FF2B5EF4-FFF2-40B4-BE49-F238E27FC236}">
                    <a16:creationId xmlns:a16="http://schemas.microsoft.com/office/drawing/2014/main" id="{722BE645-E484-4D78-83F5-F356CF3050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FABE22FE-A520-4384-A1F4-CF4A4478DEE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PAJ</a:t>
                </a:r>
              </a:p>
            </p:txBody>
          </p:sp>
        </p:grp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712E3547-240A-4AB7-9C82-A125EA7506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3007105"/>
              <a:ext cx="950400" cy="792000"/>
              <a:chOff x="3613639" y="1477108"/>
              <a:chExt cx="950400" cy="792000"/>
            </a:xfrm>
          </p:grpSpPr>
          <p:sp>
            <p:nvSpPr>
              <p:cNvPr id="113" name="Hexagone 112">
                <a:extLst>
                  <a:ext uri="{FF2B5EF4-FFF2-40B4-BE49-F238E27FC236}">
                    <a16:creationId xmlns:a16="http://schemas.microsoft.com/office/drawing/2014/main" id="{14203C9E-3097-4AD6-B142-1ECFFADFE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  <a:effectLst>
                <a:outerShdw blurRad="63500" sx="120000" sy="120000" algn="ctr" rotWithShape="0">
                  <a:schemeClr val="accent2">
                    <a:alpha val="75000"/>
                  </a:scheme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CE125BAD-F3B7-4E86-8D17-54C325314393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b="1" dirty="0"/>
                  <a:t>Avenant</a:t>
                </a:r>
              </a:p>
            </p:txBody>
          </p:sp>
        </p:grpSp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63849088-AA27-4978-B571-DC98883F98B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1728873"/>
              <a:ext cx="950400" cy="792000"/>
              <a:chOff x="3613639" y="1477108"/>
              <a:chExt cx="950400" cy="792000"/>
            </a:xfrm>
          </p:grpSpPr>
          <p:sp>
            <p:nvSpPr>
              <p:cNvPr id="116" name="Hexagone 115">
                <a:extLst>
                  <a:ext uri="{FF2B5EF4-FFF2-40B4-BE49-F238E27FC236}">
                    <a16:creationId xmlns:a16="http://schemas.microsoft.com/office/drawing/2014/main" id="{C772AFFB-89BB-42F7-8DFC-3411B271CE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CA20FDC6-F863-437A-96A0-2859758132B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Référen-tiel</a:t>
                </a:r>
              </a:p>
            </p:txBody>
          </p:sp>
        </p:grpSp>
        <p:grpSp>
          <p:nvGrpSpPr>
            <p:cNvPr id="121" name="Groupe 120">
              <a:extLst>
                <a:ext uri="{FF2B5EF4-FFF2-40B4-BE49-F238E27FC236}">
                  <a16:creationId xmlns:a16="http://schemas.microsoft.com/office/drawing/2014/main" id="{11D54888-63DB-4261-86D1-8008EB3829A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2153332"/>
              <a:ext cx="950400" cy="792000"/>
              <a:chOff x="3613639" y="1477108"/>
              <a:chExt cx="950400" cy="792000"/>
            </a:xfrm>
          </p:grpSpPr>
          <p:sp>
            <p:nvSpPr>
              <p:cNvPr id="122" name="Hexagone 121">
                <a:extLst>
                  <a:ext uri="{FF2B5EF4-FFF2-40B4-BE49-F238E27FC236}">
                    <a16:creationId xmlns:a16="http://schemas.microsoft.com/office/drawing/2014/main" id="{DF807C81-9D4C-465A-9CE0-29324ECAD4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27693D56-6D77-4E68-805C-539F2F93BF3D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Habilita-tion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392FF642-22AF-496D-A143-DC945208A6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46246" y="1298405"/>
              <a:ext cx="950400" cy="792000"/>
              <a:chOff x="3613639" y="1477108"/>
              <a:chExt cx="950400" cy="792000"/>
            </a:xfrm>
          </p:grpSpPr>
          <p:sp>
            <p:nvSpPr>
              <p:cNvPr id="125" name="Hexagone 124">
                <a:extLst>
                  <a:ext uri="{FF2B5EF4-FFF2-40B4-BE49-F238E27FC236}">
                    <a16:creationId xmlns:a16="http://schemas.microsoft.com/office/drawing/2014/main" id="{9972D0AD-B567-436C-8715-1DE3288406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697AD8DC-262A-4B39-8A15-3552C549D3CC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UX</a:t>
                </a:r>
                <a:r>
                  <a:rPr lang="fr-FR" sz="1300" baseline="30000" dirty="0"/>
                  <a:t>(*)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3AD439A4-B616-4C97-AAA2-00C8CA4BFD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4673816"/>
              <a:ext cx="950400" cy="792000"/>
              <a:chOff x="3613639" y="1477108"/>
              <a:chExt cx="950400" cy="792000"/>
            </a:xfrm>
          </p:grpSpPr>
          <p:sp>
            <p:nvSpPr>
              <p:cNvPr id="132" name="Hexagone 131">
                <a:extLst>
                  <a:ext uri="{FF2B5EF4-FFF2-40B4-BE49-F238E27FC236}">
                    <a16:creationId xmlns:a16="http://schemas.microsoft.com/office/drawing/2014/main" id="{911ACD99-8674-4680-9369-92AB31299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B4712B52-6B21-4561-874A-EC0FFFD39EB1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Editions</a:t>
                </a:r>
              </a:p>
            </p:txBody>
          </p:sp>
        </p:grpSp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FA8EBFA2-4765-4AE2-8320-F7643FADC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52940" y="5101052"/>
              <a:ext cx="950400" cy="792000"/>
              <a:chOff x="3613639" y="1477108"/>
              <a:chExt cx="950400" cy="792000"/>
            </a:xfrm>
          </p:grpSpPr>
          <p:sp>
            <p:nvSpPr>
              <p:cNvPr id="135" name="Hexagone 134">
                <a:extLst>
                  <a:ext uri="{FF2B5EF4-FFF2-40B4-BE49-F238E27FC236}">
                    <a16:creationId xmlns:a16="http://schemas.microsoft.com/office/drawing/2014/main" id="{F70B2D39-5D09-49B1-8265-D403E5C1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BA1F9A82-3A2B-4445-AD31-02947FAA02AA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Handicap</a:t>
                </a:r>
              </a:p>
            </p:txBody>
          </p:sp>
        </p:grpSp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6801E576-719E-4E64-A5F7-49E52F2722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4148" y="2150271"/>
              <a:ext cx="950400" cy="792000"/>
              <a:chOff x="3613639" y="1477108"/>
              <a:chExt cx="950400" cy="792000"/>
            </a:xfrm>
          </p:grpSpPr>
          <p:sp>
            <p:nvSpPr>
              <p:cNvPr id="138" name="Hexagone 137">
                <a:extLst>
                  <a:ext uri="{FF2B5EF4-FFF2-40B4-BE49-F238E27FC236}">
                    <a16:creationId xmlns:a16="http://schemas.microsoft.com/office/drawing/2014/main" id="{E50F01D6-4AE1-4431-B4B3-8B94BA2D82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BA3AC070-7650-4239-B295-58E786E834C5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Semestri-alisation</a:t>
                </a:r>
              </a:p>
            </p:txBody>
          </p:sp>
        </p:grpSp>
        <p:grpSp>
          <p:nvGrpSpPr>
            <p:cNvPr id="143" name="Groupe 142">
              <a:extLst>
                <a:ext uri="{FF2B5EF4-FFF2-40B4-BE49-F238E27FC236}">
                  <a16:creationId xmlns:a16="http://schemas.microsoft.com/office/drawing/2014/main" id="{AA32772E-D81F-4976-8AAE-84DCA60B62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927" y="4657320"/>
              <a:ext cx="950400" cy="792000"/>
              <a:chOff x="3613639" y="1477108"/>
              <a:chExt cx="950400" cy="792000"/>
            </a:xfrm>
          </p:grpSpPr>
          <p:sp>
            <p:nvSpPr>
              <p:cNvPr id="144" name="Hexagone 143">
                <a:extLst>
                  <a:ext uri="{FF2B5EF4-FFF2-40B4-BE49-F238E27FC236}">
                    <a16:creationId xmlns:a16="http://schemas.microsoft.com/office/drawing/2014/main" id="{FE741A26-6F90-411F-92AC-FE19153FB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3639" y="1477108"/>
                <a:ext cx="950400" cy="792000"/>
              </a:xfrm>
              <a:prstGeom prst="hexagon">
                <a:avLst/>
              </a:prstGeom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fr-FR" sz="1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ZoneTexte 144">
                <a:extLst>
                  <a:ext uri="{FF2B5EF4-FFF2-40B4-BE49-F238E27FC236}">
                    <a16:creationId xmlns:a16="http://schemas.microsoft.com/office/drawing/2014/main" id="{7D1464AC-740D-431B-B659-05B9685D8880}"/>
                  </a:ext>
                </a:extLst>
              </p:cNvPr>
              <p:cNvSpPr txBox="1"/>
              <p:nvPr/>
            </p:nvSpPr>
            <p:spPr>
              <a:xfrm>
                <a:off x="3656839" y="1618105"/>
                <a:ext cx="864000" cy="510007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fr-FR" sz="1300" dirty="0"/>
                  <a:t>Saisie des notes</a:t>
                </a:r>
              </a:p>
            </p:txBody>
          </p:sp>
        </p:grp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8E35E818-5671-4B32-9326-ACD9C93A7413}"/>
              </a:ext>
            </a:extLst>
          </p:cNvPr>
          <p:cNvSpPr txBox="1"/>
          <p:nvPr/>
        </p:nvSpPr>
        <p:spPr>
          <a:xfrm>
            <a:off x="9511766" y="5928103"/>
            <a:ext cx="2452927" cy="21569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1200" i="1" baseline="30000" dirty="0"/>
              <a:t>(*)  UX : User </a:t>
            </a:r>
            <a:r>
              <a:rPr lang="fr-FR" sz="1200" i="1" baseline="30000" dirty="0" err="1"/>
              <a:t>experience</a:t>
            </a:r>
            <a:r>
              <a:rPr lang="fr-FR" sz="1200" i="1" baseline="30000" dirty="0"/>
              <a:t> ou expérience utilisateur</a:t>
            </a:r>
          </a:p>
        </p:txBody>
      </p:sp>
    </p:spTree>
    <p:extLst>
      <p:ext uri="{BB962C8B-B14F-4D97-AF65-F5344CB8AC3E}">
        <p14:creationId xmlns:p14="http://schemas.microsoft.com/office/powerpoint/2010/main" val="3648521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401 – Cycle de validation d’un plan d’évaluation</a:t>
            </a:r>
          </a:p>
          <a:p>
            <a:pPr marL="0" indent="0">
              <a:buNone/>
            </a:pPr>
            <a:r>
              <a:rPr lang="fr-FR" dirty="0"/>
              <a:t>Chaque acteur impliqué sur le plan doit à son tour faire avancer le statut du plan en « donnant suite » lorsque cela s’avère nécessaire. Il s’agit là de passer les grandes étapes de la validation du plan.</a:t>
            </a:r>
          </a:p>
          <a:p>
            <a:pPr marL="0" indent="0">
              <a:buNone/>
            </a:pP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33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0B6C930-4ADE-4B20-8ABA-F2F8F1799E9C}"/>
              </a:ext>
            </a:extLst>
          </p:cNvPr>
          <p:cNvGrpSpPr/>
          <p:nvPr/>
        </p:nvGrpSpPr>
        <p:grpSpPr>
          <a:xfrm>
            <a:off x="5620961" y="4146487"/>
            <a:ext cx="5668709" cy="1764538"/>
            <a:chOff x="933615" y="2989393"/>
            <a:chExt cx="5668709" cy="1764538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AFC9D8A-10A5-48A3-858A-95E869164E24}"/>
                </a:ext>
              </a:extLst>
            </p:cNvPr>
            <p:cNvSpPr txBox="1"/>
            <p:nvPr/>
          </p:nvSpPr>
          <p:spPr>
            <a:xfrm>
              <a:off x="1870849" y="2989393"/>
              <a:ext cx="4731475" cy="1557196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Durant les périodes où le plan d’évaluation n’est pas « VALIDE », la gestion des notes est indisponible.</a:t>
              </a:r>
            </a:p>
            <a:p>
              <a:endParaRPr lang="fr-FR" sz="1600" dirty="0"/>
            </a:p>
            <a:p>
              <a:r>
                <a:rPr lang="fr-FR" sz="1600" dirty="0"/>
                <a:t>Le plan ne peut pas suivre les étapes de validation si sa construction n’est pas « conforme » aux attentes </a:t>
              </a:r>
              <a:r>
                <a:rPr lang="fr-FR" sz="1600" i="1" dirty="0"/>
                <a:t>(toutes les données obligatoires renseignées et en phase avec le référentiel).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BBE56DD1-DD09-41EE-A5C6-9E5918BA457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11613"/>
              <a:ext cx="1117523" cy="942318"/>
              <a:chOff x="911718" y="4843067"/>
              <a:chExt cx="1194994" cy="1007636"/>
            </a:xfrm>
          </p:grpSpPr>
          <p:sp>
            <p:nvSpPr>
              <p:cNvPr id="10" name="Bulle narrative : ronde 9">
                <a:extLst>
                  <a:ext uri="{FF2B5EF4-FFF2-40B4-BE49-F238E27FC236}">
                    <a16:creationId xmlns:a16="http://schemas.microsoft.com/office/drawing/2014/main" id="{68547B6F-FF1B-4DB9-9738-45D6484BAB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1" name="Bulle narrative : ronde 10">
                <a:extLst>
                  <a:ext uri="{FF2B5EF4-FFF2-40B4-BE49-F238E27FC236}">
                    <a16:creationId xmlns:a16="http://schemas.microsoft.com/office/drawing/2014/main" id="{52C68E80-36E5-4200-B408-FFA5B6A6E4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2252777A-5324-447F-854B-821C35FC468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C301A9C8-167E-408D-9ADA-F66842EBAC2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43067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0C4EBF-8CAA-4A05-B185-A0074993A80B}"/>
              </a:ext>
            </a:extLst>
          </p:cNvPr>
          <p:cNvGrpSpPr/>
          <p:nvPr/>
        </p:nvGrpSpPr>
        <p:grpSpPr>
          <a:xfrm>
            <a:off x="7290223" y="497189"/>
            <a:ext cx="4382228" cy="1419502"/>
            <a:chOff x="906961" y="3404627"/>
            <a:chExt cx="4382228" cy="1419502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BE27CA1-FF1B-4F68-B168-5E4DFD188FED}"/>
                </a:ext>
              </a:extLst>
            </p:cNvPr>
            <p:cNvSpPr txBox="1"/>
            <p:nvPr/>
          </p:nvSpPr>
          <p:spPr>
            <a:xfrm>
              <a:off x="1538250" y="3404627"/>
              <a:ext cx="3750939" cy="1123668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tIns="108000" rIns="288000" bIns="108000" rtlCol="0" anchor="ctr">
              <a:normAutofit fontScale="85000" lnSpcReduction="20000"/>
            </a:bodyPr>
            <a:lstStyle/>
            <a:p>
              <a:r>
                <a:rPr lang="fr-FR" sz="1600" dirty="0"/>
                <a:t>Pour être déclaré conforme, le plan va passer une série de tests : caractère obligatoire, cohérence, conformité vis-à-vis du référentiel. Plus d’une cinquantaine tous objets confondus !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49CD8098-B82C-48C7-8ECF-52DC8608151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80720"/>
              <a:ext cx="998307" cy="1143409"/>
              <a:chOff x="883212" y="4703126"/>
              <a:chExt cx="1067510" cy="1222672"/>
            </a:xfrm>
          </p:grpSpPr>
          <p:sp>
            <p:nvSpPr>
              <p:cNvPr id="17" name="Bulle narrative : ronde 16">
                <a:extLst>
                  <a:ext uri="{FF2B5EF4-FFF2-40B4-BE49-F238E27FC236}">
                    <a16:creationId xmlns:a16="http://schemas.microsoft.com/office/drawing/2014/main" id="{854179A9-5AA2-4533-B9C6-4B92CE6A2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1709" y="4891950"/>
                <a:ext cx="885398" cy="885397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8" name="Bulle narrative : ronde 17">
                <a:extLst>
                  <a:ext uri="{FF2B5EF4-FFF2-40B4-BE49-F238E27FC236}">
                    <a16:creationId xmlns:a16="http://schemas.microsoft.com/office/drawing/2014/main" id="{D4E7C1FD-D9D8-4463-A6C8-E16D03C0BE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58263" y="5457665"/>
                <a:ext cx="384956" cy="384955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9" name="Bulle narrative : ronde 18">
                <a:extLst>
                  <a:ext uri="{FF2B5EF4-FFF2-40B4-BE49-F238E27FC236}">
                    <a16:creationId xmlns:a16="http://schemas.microsoft.com/office/drawing/2014/main" id="{02E97ECB-CF41-4B1D-B405-D4FC55BB4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6181" y="4703126"/>
                <a:ext cx="384954" cy="384955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B7A560B-4E35-4C28-A210-182BA7196883}"/>
                  </a:ext>
                </a:extLst>
              </p:cNvPr>
              <p:cNvSpPr txBox="1"/>
              <p:nvPr/>
            </p:nvSpPr>
            <p:spPr>
              <a:xfrm>
                <a:off x="1552600" y="5425951"/>
                <a:ext cx="398122" cy="49984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sz="28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44D414AE-1847-4A29-8CC2-5E029C526E9B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030835" cy="614669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68297053-E679-4E4C-A44A-6BDE7D246351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466533" cy="347423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4150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411 – Suivi des interventions sur un plan valide</a:t>
            </a:r>
          </a:p>
          <a:p>
            <a:pPr marL="0" indent="0">
              <a:buNone/>
            </a:pPr>
            <a:r>
              <a:rPr lang="fr-FR" dirty="0"/>
              <a:t>Après le premier passage de l’étape de validation du plan, vous pouvez ensuite suivre </a:t>
            </a:r>
            <a:r>
              <a:rPr lang="fr-FR" u="sng" dirty="0"/>
              <a:t>toutes</a:t>
            </a:r>
            <a:r>
              <a:rPr lang="fr-FR" dirty="0"/>
              <a:t> les modifications qui sont réalisées sur le plan.</a:t>
            </a: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987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139B8-BDCE-4462-B87D-2D61F66A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36525"/>
            <a:ext cx="11739351" cy="60833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421 – Gestion des avenants</a:t>
            </a:r>
          </a:p>
          <a:p>
            <a:pPr marL="0" indent="0">
              <a:buNone/>
            </a:pPr>
            <a:r>
              <a:rPr lang="fr-FR" dirty="0"/>
              <a:t>Toutes les modifications à apporter au plan d’évaluation au cours de sa période de validité n’obligent pas à créer un avenant </a:t>
            </a:r>
            <a:r>
              <a:rPr lang="fr-FR" i="1" dirty="0"/>
              <a:t>(entente établissement / PAJ)</a:t>
            </a:r>
            <a:r>
              <a:rPr lang="fr-FR" dirty="0"/>
              <a:t>, en revanche certaines l’imposeront. Plan’Éval pourra vous proposer de générer en automatique un avenant quand cela est nécessaire.</a:t>
            </a:r>
          </a:p>
          <a:p>
            <a:pPr marL="0" indent="0">
              <a:buNone/>
            </a:pP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720C7-6B23-4C26-8A1A-2AC531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141BE-FAD9-4871-818D-2F2D801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3311E-9B09-46DD-AE53-4817187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35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D325A241-80BC-478C-9A07-9350C42DB4CF}"/>
              </a:ext>
            </a:extLst>
          </p:cNvPr>
          <p:cNvGrpSpPr/>
          <p:nvPr/>
        </p:nvGrpSpPr>
        <p:grpSpPr>
          <a:xfrm>
            <a:off x="6146062" y="4349010"/>
            <a:ext cx="4785791" cy="1247774"/>
            <a:chOff x="933615" y="3506158"/>
            <a:chExt cx="4785791" cy="124777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3C2E0CA-9751-4EC3-8EBE-62C69543C6E3}"/>
                </a:ext>
              </a:extLst>
            </p:cNvPr>
            <p:cNvSpPr txBox="1"/>
            <p:nvPr/>
          </p:nvSpPr>
          <p:spPr>
            <a:xfrm>
              <a:off x="1831481" y="3506158"/>
              <a:ext cx="3887925" cy="942589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La création d’un avenant entraine toujours la dévalidation du plan d’évaluation qui devra donc à nouveau être validé par le chef d’établissement puis le PAJ.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B6C5DE8B-FFC9-4EEE-B5EE-040B00308A8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615" y="3825360"/>
              <a:ext cx="1117523" cy="928572"/>
              <a:chOff x="911718" y="4857766"/>
              <a:chExt cx="1194994" cy="992937"/>
            </a:xfrm>
          </p:grpSpPr>
          <p:sp>
            <p:nvSpPr>
              <p:cNvPr id="10" name="Bulle narrative : ronde 9">
                <a:extLst>
                  <a:ext uri="{FF2B5EF4-FFF2-40B4-BE49-F238E27FC236}">
                    <a16:creationId xmlns:a16="http://schemas.microsoft.com/office/drawing/2014/main" id="{051E4293-32F7-4DC3-8700-7147451E3C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1" name="Bulle narrative : ronde 10">
                <a:extLst>
                  <a:ext uri="{FF2B5EF4-FFF2-40B4-BE49-F238E27FC236}">
                    <a16:creationId xmlns:a16="http://schemas.microsoft.com/office/drawing/2014/main" id="{422850C6-0D81-41F7-A228-CD5D5DEEE6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362F9D23-55D4-4E0A-89B5-121F10271CEB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EA2AA254-4923-4399-8E27-86C7D7DEE74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11718" y="4859500"/>
                <a:ext cx="957285" cy="7444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125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48608-E7B0-4321-B7E8-43C72516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S’informer et se former sur Plan’Éval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DBD732E-523D-409A-82E5-6A3CEB916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2" y="2768367"/>
            <a:ext cx="3356876" cy="3451459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Site support :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/assistance/support-planeval</a:t>
            </a: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/contact/</a:t>
            </a:r>
          </a:p>
          <a:p>
            <a:endParaRPr lang="fr-FR" dirty="0"/>
          </a:p>
          <a:p>
            <a:r>
              <a:rPr lang="fr-FR" dirty="0"/>
              <a:t>Nouveautés :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https://</a:t>
            </a:r>
            <a:r>
              <a:rPr lang="fr-FR" dirty="0" err="1">
                <a:solidFill>
                  <a:schemeClr val="bg1"/>
                </a:solidFill>
              </a:rPr>
              <a:t>cnerta-support.fr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actualites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categorie</a:t>
            </a:r>
            <a:r>
              <a:rPr lang="fr-FR" dirty="0">
                <a:solidFill>
                  <a:schemeClr val="bg1"/>
                </a:solidFill>
              </a:rPr>
              <a:t>/planeval</a:t>
            </a:r>
          </a:p>
          <a:p>
            <a:endParaRPr lang="fr-FR" dirty="0"/>
          </a:p>
          <a:p>
            <a:r>
              <a:rPr lang="fr-FR" dirty="0"/>
              <a:t>Poster Plan’Éval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3EAC3-73FC-4492-87EA-AC8BBF88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86B013-35AE-404E-AC7F-41DC75B7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FACDF-BF4F-4456-9CB3-02781815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71A3B18-8669-4B28-AF9A-C43BDBBFA1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fr-FR" b="1" dirty="0"/>
              <a:t>INFORMATIF :</a:t>
            </a:r>
          </a:p>
          <a:p>
            <a:pPr lvl="1"/>
            <a:r>
              <a:rPr lang="fr-FR" dirty="0"/>
              <a:t>Note de service 2023-297 du 03 mai 2023, supports, flash info DGER, mailings, rubrique </a:t>
            </a:r>
            <a:r>
              <a:rPr lang="fr-FR" dirty="0" err="1"/>
              <a:t>Chlorofil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Webinaire « général » :</a:t>
            </a:r>
          </a:p>
          <a:p>
            <a:pPr lvl="2"/>
            <a:r>
              <a:rPr lang="fr-FR" dirty="0"/>
              <a:t>À destination des chefs d’établissement, des personnels administratifs, des professeurs coordonnateurs, </a:t>
            </a:r>
            <a:r>
              <a:rPr lang="fr-FR" i="1" dirty="0"/>
              <a:t>et de toute personne souhaitant en savoir plus sur le déploiement de Plan’Éval</a:t>
            </a:r>
          </a:p>
          <a:p>
            <a:pPr lvl="2"/>
            <a:r>
              <a:rPr lang="fr-FR" dirty="0"/>
              <a:t>Diffusion du support de présentation détaillé après chaque session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Webinaire « évaluateur » :</a:t>
            </a:r>
          </a:p>
          <a:p>
            <a:pPr lvl="2"/>
            <a:r>
              <a:rPr lang="fr-FR" dirty="0"/>
              <a:t>À destination directe des évaluateurs principaux qui pré-saisiront les notes des apprenants ; des professeurs coordonnateurs, des personnels administratifs</a:t>
            </a:r>
          </a:p>
          <a:p>
            <a:pPr lvl="2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Ces webinaires seront proposés à la rentrée après la phase de démarrage et de construction des plans d’évaluation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b="1" dirty="0"/>
              <a:t>FORMATIF :</a:t>
            </a:r>
          </a:p>
          <a:p>
            <a:pPr lvl="1"/>
            <a:r>
              <a:rPr lang="fr-FR" dirty="0"/>
              <a:t>Supports accessibles en ligne :</a:t>
            </a:r>
          </a:p>
          <a:p>
            <a:pPr lvl="2"/>
            <a:r>
              <a:rPr lang="fr-FR" dirty="0"/>
              <a:t>Fiches pratiques </a:t>
            </a:r>
            <a:r>
              <a:rPr lang="fr-FR" i="1" dirty="0"/>
              <a:t>(plus de 20 fiches « fonctionnalités » mises à disposition pour la rentrée)</a:t>
            </a:r>
            <a:endParaRPr lang="fr-FR" dirty="0"/>
          </a:p>
          <a:p>
            <a:pPr lvl="2"/>
            <a:r>
              <a:rPr lang="fr-FR" dirty="0"/>
              <a:t>Site support du CNERTA</a:t>
            </a:r>
          </a:p>
          <a:p>
            <a:pPr lvl="2"/>
            <a:r>
              <a:rPr lang="fr-FR" dirty="0"/>
              <a:t>FAQ</a:t>
            </a:r>
          </a:p>
          <a:p>
            <a:pPr lvl="2"/>
            <a:r>
              <a:rPr lang="fr-FR" dirty="0"/>
              <a:t>MoodLGA </a:t>
            </a:r>
            <a:r>
              <a:rPr lang="fr-FR" i="1" dirty="0"/>
              <a:t>(auto-formation par fonctionnalités)</a:t>
            </a:r>
          </a:p>
          <a:p>
            <a:pPr lvl="2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Vidéos après la phase de démarrage</a:t>
            </a:r>
          </a:p>
        </p:txBody>
      </p:sp>
    </p:spTree>
    <p:extLst>
      <p:ext uri="{BB962C8B-B14F-4D97-AF65-F5344CB8AC3E}">
        <p14:creationId xmlns:p14="http://schemas.microsoft.com/office/powerpoint/2010/main" val="2040669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5D4B74-9C8B-4D5B-A178-A30DFB26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D86169-05FD-4038-BC2E-ADCBD662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FB246FB-E0F1-41F6-A3BF-5C68EC99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27" y="136525"/>
            <a:ext cx="3356876" cy="1467578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C’est à vous…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82C578-2584-454B-BAB2-270781D1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BF2F9819-8E22-4C3E-BBE2-CFAC4D2F5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06982" y="342900"/>
            <a:ext cx="8057710" cy="5876926"/>
          </a:xfrm>
          <a:prstGeom prst="roundRect">
            <a:avLst>
              <a:gd name="adj" fmla="val 38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Réponses aux questions majeures posées pendant le webinaire</a:t>
            </a:r>
          </a:p>
          <a:p>
            <a:endParaRPr lang="fr-FR" sz="1600" dirty="0"/>
          </a:p>
          <a:p>
            <a:endParaRPr lang="fr-FR" sz="1600" dirty="0"/>
          </a:p>
          <a:p>
            <a:pPr marL="0" indent="0">
              <a:buNone/>
            </a:pPr>
            <a:endParaRPr lang="fr-FR" sz="1600" i="1" dirty="0"/>
          </a:p>
          <a:p>
            <a:pPr marL="0" indent="0">
              <a:buNone/>
            </a:pPr>
            <a:endParaRPr lang="fr-FR" sz="1600" i="1" dirty="0"/>
          </a:p>
          <a:p>
            <a:pPr marL="0" indent="0">
              <a:buNone/>
            </a:pPr>
            <a:endParaRPr lang="fr-FR" sz="1600" i="1" dirty="0"/>
          </a:p>
          <a:p>
            <a:pPr marL="0" indent="0">
              <a:buNone/>
            </a:pPr>
            <a:endParaRPr lang="fr-FR" sz="1600" i="1" dirty="0"/>
          </a:p>
          <a:p>
            <a:pPr marL="0" indent="0">
              <a:buNone/>
            </a:pPr>
            <a:r>
              <a:rPr lang="fr-FR" sz="1200" i="1" dirty="0"/>
              <a:t>Les questions mineures (et majeures) feront l’objet d’une réponse dans la FAQ qui sera accessible à l’issue de la dernière session des webinaires généraux.</a:t>
            </a:r>
          </a:p>
        </p:txBody>
      </p:sp>
      <p:graphicFrame>
        <p:nvGraphicFramePr>
          <p:cNvPr id="13" name="Espace réservé du contenu 8">
            <a:extLst>
              <a:ext uri="{FF2B5EF4-FFF2-40B4-BE49-F238E27FC236}">
                <a16:creationId xmlns:a16="http://schemas.microsoft.com/office/drawing/2014/main" id="{32670E95-D6B9-4BB4-8667-8BF457F6325D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0087528"/>
              </p:ext>
            </p:extLst>
          </p:nvPr>
        </p:nvGraphicFramePr>
        <p:xfrm>
          <a:off x="225342" y="1604104"/>
          <a:ext cx="3328262" cy="461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4120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94CE1-2900-4E2A-B9EE-6557AB8B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41B70-5759-4BE0-9BAD-1483E7C8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5779-511A-429C-978E-958BC215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B05915-0D43-4F6A-9AA1-27432AA5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Vote-002 – durée 1’30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3FC25F-585A-479D-BA7A-A46F23B1A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ROTI « Return On Time Invested » (~2h15) – Notez l’atelier (de 1 à 5)</a:t>
            </a:r>
          </a:p>
          <a:p>
            <a:pPr lvl="1"/>
            <a:r>
              <a:rPr lang="fr-FR" dirty="0">
                <a:effectLst/>
              </a:rPr>
              <a:t>Excellent – grande valeur ajoutée, au-delà de mes attentes</a:t>
            </a:r>
          </a:p>
          <a:p>
            <a:pPr lvl="1"/>
            <a:r>
              <a:rPr lang="fr-FR" dirty="0">
                <a:effectLst/>
              </a:rPr>
              <a:t>Bon – bonne valeur ajoutée, ça valait vraiment le coup de participer</a:t>
            </a:r>
          </a:p>
          <a:p>
            <a:pPr lvl="1"/>
            <a:r>
              <a:rPr lang="fr-FR" dirty="0">
                <a:effectLst/>
              </a:rPr>
              <a:t>Moyen – valeur ajoutée / temps investi, j’ai appris des choses</a:t>
            </a:r>
          </a:p>
          <a:p>
            <a:pPr lvl="1"/>
            <a:r>
              <a:rPr lang="fr-FR" dirty="0">
                <a:effectLst/>
              </a:rPr>
              <a:t>Utile – faible valeur ajoutée, je n’ai pas perdu mon temps</a:t>
            </a:r>
          </a:p>
          <a:p>
            <a:pPr lvl="1"/>
            <a:r>
              <a:rPr lang="fr-FR" dirty="0">
                <a:effectLst/>
              </a:rPr>
              <a:t>Inutile – aucune valeur ajoutée, je n’ai rien appris</a:t>
            </a:r>
          </a:p>
        </p:txBody>
      </p:sp>
    </p:spTree>
    <p:extLst>
      <p:ext uri="{BB962C8B-B14F-4D97-AF65-F5344CB8AC3E}">
        <p14:creationId xmlns:p14="http://schemas.microsoft.com/office/powerpoint/2010/main" val="2204530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94CE1-2900-4E2A-B9EE-6557AB8B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41B70-5759-4BE0-9BAD-1483E7C8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5779-511A-429C-978E-958BC215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B05915-0D43-4F6A-9AA1-27432AA5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Vote-003 – temps en fonction des réponses des participants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3FC25F-585A-479D-BA7A-A46F23B1A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Votre opinion après ce webinaire ? </a:t>
            </a:r>
          </a:p>
          <a:p>
            <a:pPr lvl="1"/>
            <a:r>
              <a:rPr lang="fr-FR" dirty="0"/>
              <a:t>J'ai apprécié le contenu (organisation, rythme et qualité des informations diffusées) </a:t>
            </a:r>
          </a:p>
          <a:p>
            <a:pPr lvl="1"/>
            <a:r>
              <a:rPr lang="fr-FR" dirty="0"/>
              <a:t>J'ai apprécié le format (support présenté et vote) </a:t>
            </a:r>
          </a:p>
          <a:p>
            <a:pPr lvl="1"/>
            <a:r>
              <a:rPr lang="fr-FR" dirty="0"/>
              <a:t>J'ai apprécié les mini-démos des fonctionnalités majeures (environ 40 min. de vidéo)</a:t>
            </a:r>
          </a:p>
          <a:p>
            <a:pPr lvl="1"/>
            <a:r>
              <a:rPr lang="fr-FR" dirty="0"/>
              <a:t>J'ai apprécié la durée de ce webinaire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sz="1800" i="1" dirty="0"/>
              <a:t>Echelle : 1 : pas du tout satisfait  - 5 : parfaitement satisfait</a:t>
            </a:r>
          </a:p>
        </p:txBody>
      </p:sp>
    </p:spTree>
    <p:extLst>
      <p:ext uri="{BB962C8B-B14F-4D97-AF65-F5344CB8AC3E}">
        <p14:creationId xmlns:p14="http://schemas.microsoft.com/office/powerpoint/2010/main" val="32196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A9465-8A2D-4E8A-8B5C-F0EF7DA6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3F6B2B-096F-4DD7-86C7-9F6702A01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41" y="3267298"/>
            <a:ext cx="11739351" cy="2967746"/>
          </a:xfrm>
        </p:spPr>
        <p:txBody>
          <a:bodyPr>
            <a:normAutofit/>
          </a:bodyPr>
          <a:lstStyle/>
          <a:p>
            <a:r>
              <a:rPr lang="fr-FR" dirty="0"/>
              <a:t>Objectifs et aspects règlementaires</a:t>
            </a:r>
          </a:p>
          <a:p>
            <a:r>
              <a:rPr lang="fr-FR" dirty="0"/>
              <a:t>Environnement Plan’Éval et processus CCF</a:t>
            </a:r>
          </a:p>
          <a:p>
            <a:r>
              <a:rPr lang="fr-FR" dirty="0"/>
              <a:t>Présentation générale de l’outil</a:t>
            </a:r>
          </a:p>
          <a:p>
            <a:r>
              <a:rPr lang="fr-FR" dirty="0"/>
              <a:t>Accompagnement</a:t>
            </a:r>
          </a:p>
          <a:p>
            <a:r>
              <a:rPr lang="fr-FR" dirty="0"/>
              <a:t>Retour sur le webinaire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D2E9A3-C4C3-4B4D-BFE4-C2029D24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7B3A6-2088-4C29-A308-C0648A1F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45AEB-DA63-42FE-BDEF-BF31B727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D6FCC6E6-770C-497E-A05D-69BAC2E1664A}"/>
              </a:ext>
            </a:extLst>
          </p:cNvPr>
          <p:cNvGrpSpPr>
            <a:grpSpLocks noChangeAspect="1"/>
          </p:cNvGrpSpPr>
          <p:nvPr/>
        </p:nvGrpSpPr>
        <p:grpSpPr>
          <a:xfrm>
            <a:off x="6396210" y="484826"/>
            <a:ext cx="5191243" cy="2750981"/>
            <a:chOff x="4958826" y="199020"/>
            <a:chExt cx="3785291" cy="1891915"/>
          </a:xfrm>
        </p:grpSpPr>
        <p:sp>
          <p:nvSpPr>
            <p:cNvPr id="9" name="Bulle narrative : ronde 8">
              <a:extLst>
                <a:ext uri="{FF2B5EF4-FFF2-40B4-BE49-F238E27FC236}">
                  <a16:creationId xmlns:a16="http://schemas.microsoft.com/office/drawing/2014/main" id="{38B70C4E-D6B5-41AD-ADB2-C3CECA233EE0}"/>
                </a:ext>
              </a:extLst>
            </p:cNvPr>
            <p:cNvSpPr/>
            <p:nvPr/>
          </p:nvSpPr>
          <p:spPr>
            <a:xfrm>
              <a:off x="4958826" y="921197"/>
              <a:ext cx="1141304" cy="1086313"/>
            </a:xfrm>
            <a:prstGeom prst="wedgeEllipseCallout">
              <a:avLst>
                <a:gd name="adj1" fmla="val -53135"/>
                <a:gd name="adj2" fmla="val 270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1" name="Bulle narrative : ronde 10">
              <a:extLst>
                <a:ext uri="{FF2B5EF4-FFF2-40B4-BE49-F238E27FC236}">
                  <a16:creationId xmlns:a16="http://schemas.microsoft.com/office/drawing/2014/main" id="{01089B92-C2B6-4D66-8A26-7D6D5A67A969}"/>
                </a:ext>
              </a:extLst>
            </p:cNvPr>
            <p:cNvSpPr/>
            <p:nvPr/>
          </p:nvSpPr>
          <p:spPr>
            <a:xfrm>
              <a:off x="6174145" y="1178871"/>
              <a:ext cx="726284" cy="691290"/>
            </a:xfrm>
            <a:prstGeom prst="wedgeEllipseCallout">
              <a:avLst>
                <a:gd name="adj1" fmla="val -15745"/>
                <a:gd name="adj2" fmla="val 57904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0" name="Bulle narrative : ronde 9">
              <a:extLst>
                <a:ext uri="{FF2B5EF4-FFF2-40B4-BE49-F238E27FC236}">
                  <a16:creationId xmlns:a16="http://schemas.microsoft.com/office/drawing/2014/main" id="{394B5DCA-37CD-49F9-A12B-E18DA45F8A46}"/>
                </a:ext>
              </a:extLst>
            </p:cNvPr>
            <p:cNvSpPr/>
            <p:nvPr/>
          </p:nvSpPr>
          <p:spPr>
            <a:xfrm>
              <a:off x="5557171" y="199020"/>
              <a:ext cx="1141304" cy="1086313"/>
            </a:xfrm>
            <a:prstGeom prst="wedgeEllipseCallout">
              <a:avLst>
                <a:gd name="adj1" fmla="val -45256"/>
                <a:gd name="adj2" fmla="val -4385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2" name="Bulle narrative : ronde 11">
              <a:extLst>
                <a:ext uri="{FF2B5EF4-FFF2-40B4-BE49-F238E27FC236}">
                  <a16:creationId xmlns:a16="http://schemas.microsoft.com/office/drawing/2014/main" id="{80F80358-B0CF-4FDE-AF2E-51B7688D1227}"/>
                </a:ext>
              </a:extLst>
            </p:cNvPr>
            <p:cNvSpPr/>
            <p:nvPr/>
          </p:nvSpPr>
          <p:spPr>
            <a:xfrm>
              <a:off x="6614296" y="516188"/>
              <a:ext cx="1002964" cy="954638"/>
            </a:xfrm>
            <a:prstGeom prst="wedgeEllipseCallout">
              <a:avLst>
                <a:gd name="adj1" fmla="val 35892"/>
                <a:gd name="adj2" fmla="val -4701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4" name="Bulle narrative : ronde 13">
              <a:extLst>
                <a:ext uri="{FF2B5EF4-FFF2-40B4-BE49-F238E27FC236}">
                  <a16:creationId xmlns:a16="http://schemas.microsoft.com/office/drawing/2014/main" id="{4A542417-F8EB-4ED5-B759-03018ACBAD5D}"/>
                </a:ext>
              </a:extLst>
            </p:cNvPr>
            <p:cNvSpPr/>
            <p:nvPr/>
          </p:nvSpPr>
          <p:spPr>
            <a:xfrm>
              <a:off x="7637398" y="562591"/>
              <a:ext cx="1106719" cy="1053394"/>
            </a:xfrm>
            <a:prstGeom prst="wedgeEllipseCallout">
              <a:avLst>
                <a:gd name="adj1" fmla="val 48497"/>
                <a:gd name="adj2" fmla="val -375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3" name="Bulle narrative : ronde 12">
              <a:extLst>
                <a:ext uri="{FF2B5EF4-FFF2-40B4-BE49-F238E27FC236}">
                  <a16:creationId xmlns:a16="http://schemas.microsoft.com/office/drawing/2014/main" id="{2C676B68-3AC4-40DB-9C13-0C214B79CD7D}"/>
                </a:ext>
              </a:extLst>
            </p:cNvPr>
            <p:cNvSpPr/>
            <p:nvPr/>
          </p:nvSpPr>
          <p:spPr>
            <a:xfrm>
              <a:off x="7028688" y="1202134"/>
              <a:ext cx="933794" cy="888801"/>
            </a:xfrm>
            <a:prstGeom prst="wedgeEllipseCallout">
              <a:avLst>
                <a:gd name="adj1" fmla="val 17772"/>
                <a:gd name="adj2" fmla="val 56985"/>
              </a:avLst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2800" b="1" cap="small" spc="3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810FA8-731C-479F-B089-DD7C49C3B420}"/>
                </a:ext>
              </a:extLst>
            </p:cNvPr>
            <p:cNvSpPr txBox="1"/>
            <p:nvPr/>
          </p:nvSpPr>
          <p:spPr>
            <a:xfrm>
              <a:off x="4963451" y="1254014"/>
              <a:ext cx="1154483" cy="592534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40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Qui?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7CA14F6-6C4C-4582-B8B2-B8478835D5CD}"/>
                </a:ext>
              </a:extLst>
            </p:cNvPr>
            <p:cNvSpPr txBox="1"/>
            <p:nvPr/>
          </p:nvSpPr>
          <p:spPr>
            <a:xfrm>
              <a:off x="6062703" y="1321243"/>
              <a:ext cx="946876" cy="46166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fr-FR" sz="28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Où?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92EE9A3-C4C7-4F30-BDCE-FA5AA401C141}"/>
                </a:ext>
              </a:extLst>
            </p:cNvPr>
            <p:cNvSpPr txBox="1"/>
            <p:nvPr/>
          </p:nvSpPr>
          <p:spPr>
            <a:xfrm>
              <a:off x="5560328" y="517171"/>
              <a:ext cx="1212191" cy="523220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32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Quoi?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A9DB37C-C154-4A62-B970-450686C03C1B}"/>
                </a:ext>
              </a:extLst>
            </p:cNvPr>
            <p:cNvSpPr txBox="1"/>
            <p:nvPr/>
          </p:nvSpPr>
          <p:spPr>
            <a:xfrm>
              <a:off x="6548002" y="832002"/>
              <a:ext cx="1150956" cy="400110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Quand?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9E0F069-470D-4DEC-B1EB-86E13FA91314}"/>
                </a:ext>
              </a:extLst>
            </p:cNvPr>
            <p:cNvSpPr txBox="1"/>
            <p:nvPr/>
          </p:nvSpPr>
          <p:spPr>
            <a:xfrm>
              <a:off x="7746310" y="833852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Pour-</a:t>
              </a:r>
            </a:p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quoi?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4CE6909-605E-40D8-B2CB-8D0EC3A21395}"/>
                </a:ext>
              </a:extLst>
            </p:cNvPr>
            <p:cNvSpPr txBox="1"/>
            <p:nvPr/>
          </p:nvSpPr>
          <p:spPr>
            <a:xfrm>
              <a:off x="7051617" y="1354359"/>
              <a:ext cx="923651" cy="707886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Com-</a:t>
              </a:r>
            </a:p>
            <a:p>
              <a:pPr algn="ctr"/>
              <a:r>
                <a:rPr lang="fr-FR" sz="2400" b="1" kern="400" cap="small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Rounded MT Bold" panose="020F0704030504030204" pitchFamily="34" charset="0"/>
                  <a:ea typeface="Segoe UI Black" panose="020B0A02040204020203" pitchFamily="34" charset="0"/>
                </a:rPr>
                <a:t>ment?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223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9C5A14F7-7102-4711-ABA4-B3A14D1D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517" y="5414011"/>
            <a:ext cx="6026290" cy="614252"/>
          </a:xfrm>
        </p:spPr>
        <p:txBody>
          <a:bodyPr anchor="ctr">
            <a:noAutofit/>
          </a:bodyPr>
          <a:lstStyle/>
          <a:p>
            <a:r>
              <a:rPr lang="fr-FR" sz="1600" spc="0" dirty="0"/>
              <a:t>Merci pour votre participation et pour votre implication</a:t>
            </a:r>
            <a:br>
              <a:rPr lang="fr-FR" sz="1600" spc="0" dirty="0"/>
            </a:br>
            <a:r>
              <a:rPr lang="fr-FR" sz="1600" spc="0" dirty="0"/>
              <a:t>dans la réussite du déploiement de l’application.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5DB824A0-C7F4-4B49-9404-EE5E4262B736}"/>
              </a:ext>
            </a:extLst>
          </p:cNvPr>
          <p:cNvSpPr txBox="1">
            <a:spLocks/>
          </p:cNvSpPr>
          <p:nvPr/>
        </p:nvSpPr>
        <p:spPr>
          <a:xfrm>
            <a:off x="936517" y="4974277"/>
            <a:ext cx="10370322" cy="387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3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2000" b="1" spc="0" dirty="0"/>
              <a:t>Plan’Éval – rentrée 2023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C2DACD-FE0E-4760-97FE-D37ACD091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28" y="3188979"/>
            <a:ext cx="7204854" cy="159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4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05D1227-9AC1-4D30-AA8F-FABE95A6EE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Objectifs et avantages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974CE09-74EF-4718-AC02-AAE779DAD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Règlementation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C4D8F6-E389-4474-881C-75D37686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6D43EE-AF66-4094-B121-BCDEE413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844779-2463-4501-AD01-5EBD830F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42CC238-7A89-41A4-8070-7FE64A18612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25340" y="1763445"/>
            <a:ext cx="5760000" cy="4456379"/>
          </a:xfrm>
        </p:spPr>
        <p:txBody>
          <a:bodyPr>
            <a:normAutofit/>
          </a:bodyPr>
          <a:lstStyle/>
          <a:p>
            <a:r>
              <a:rPr lang="fr-FR" sz="1800" dirty="0"/>
              <a:t>Proposer un outil simple, performant et partagé par tous les acteurs CCF</a:t>
            </a:r>
          </a:p>
          <a:p>
            <a:r>
              <a:rPr lang="fr-FR" sz="1800" dirty="0"/>
              <a:t>Faciliter les échanges</a:t>
            </a:r>
          </a:p>
          <a:p>
            <a:r>
              <a:rPr lang="fr-FR" sz="1800" dirty="0"/>
              <a:t>Harmoniser les usages en établissement</a:t>
            </a:r>
          </a:p>
          <a:p>
            <a:r>
              <a:rPr lang="fr-FR" sz="1800" dirty="0"/>
              <a:t>Réduire les temps de (re)saisie, et compléter simplement chaque plan avec les spécificités propres à l’établissement</a:t>
            </a:r>
          </a:p>
          <a:p>
            <a:r>
              <a:rPr lang="fr-FR" sz="1800" dirty="0"/>
              <a:t>Permettre de mieux gérer l’organisation des contrôles des apprenants en situation particulière</a:t>
            </a:r>
          </a:p>
          <a:p>
            <a:r>
              <a:rPr lang="fr-FR" sz="1800" dirty="0"/>
              <a:t>Gérer automatiquement les droits d’accès à l’application pour les profils « temporaires »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4AA141DE-B946-4D99-A69A-4D2A7A935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6062" y="1763445"/>
            <a:ext cx="5760000" cy="4456379"/>
          </a:xfrm>
        </p:spPr>
        <p:txBody>
          <a:bodyPr>
            <a:noAutofit/>
          </a:bodyPr>
          <a:lstStyle/>
          <a:p>
            <a:r>
              <a:rPr lang="fr-FR" sz="1800" dirty="0"/>
              <a:t>Remettre un cadre réglementaire à l’organisation du CCF </a:t>
            </a:r>
          </a:p>
          <a:p>
            <a:r>
              <a:rPr lang="fr-FR" sz="1800" dirty="0"/>
              <a:t>Redonner leur rôle et leurs responsabilités à chaque acteur CCF</a:t>
            </a:r>
          </a:p>
          <a:p>
            <a:r>
              <a:rPr lang="fr-FR" sz="1800" dirty="0"/>
              <a:t>S’appuyer directement sur les données du référentiel d’évaluation national </a:t>
            </a:r>
            <a:r>
              <a:rPr lang="fr-FR" sz="1800" i="1" dirty="0"/>
              <a:t>(REFEA)</a:t>
            </a:r>
            <a:endParaRPr lang="fr-FR" sz="1800" dirty="0"/>
          </a:p>
          <a:p>
            <a:r>
              <a:rPr lang="fr-FR" sz="1800" dirty="0"/>
              <a:t>S’adapter facilement et rapidement en cas de changement tardif des référentiels</a:t>
            </a:r>
          </a:p>
          <a:p>
            <a:r>
              <a:rPr lang="fr-FR" sz="1800" dirty="0"/>
              <a:t>Archiver de façon dématérialisée les plans, permettre la consultation en ligne des données et être mieux protégé en cas de recours des familles</a:t>
            </a:r>
          </a:p>
          <a:p>
            <a:r>
              <a:rPr lang="fr-FR" sz="1800" dirty="0"/>
              <a:t>Accompagner les établissements dans leurs démarches de demandes d’habilitation à la semestrialisation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13964CC4-14A3-45C0-B072-35CBCA65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une nouvelle application Plan’Éval ?</a:t>
            </a:r>
          </a:p>
        </p:txBody>
      </p:sp>
    </p:spTree>
    <p:extLst>
      <p:ext uri="{BB962C8B-B14F-4D97-AF65-F5344CB8AC3E}">
        <p14:creationId xmlns:p14="http://schemas.microsoft.com/office/powerpoint/2010/main" val="297567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B4F650-33F5-4F33-8634-7B1C8429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EBA5F9-7149-48F4-B720-1E3FBC98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256B03-1B0D-4E75-9D62-202B5F8A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D578E26-684E-4C37-847F-D60936CC1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41" y="1030638"/>
            <a:ext cx="11739351" cy="4659305"/>
          </a:xfrm>
        </p:spPr>
        <p:txBody>
          <a:bodyPr anchor="b"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Mercredi 07 juin 2023</a:t>
            </a:r>
            <a:endParaRPr lang="fr-FR" dirty="0">
              <a:solidFill>
                <a:srgbClr val="C00000"/>
              </a:solidFill>
            </a:endParaRPr>
          </a:p>
          <a:p>
            <a:pPr lvl="1"/>
            <a:r>
              <a:rPr lang="fr-FR" dirty="0"/>
              <a:t>Déploiement V1.0</a:t>
            </a:r>
          </a:p>
          <a:p>
            <a:pPr lvl="1"/>
            <a:r>
              <a:rPr lang="fr-FR" dirty="0"/>
              <a:t>Application </a:t>
            </a:r>
            <a:r>
              <a:rPr lang="fr-FR" b="1" dirty="0"/>
              <a:t>Plan’Éval V1.0</a:t>
            </a:r>
            <a:r>
              <a:rPr lang="fr-FR" dirty="0"/>
              <a:t> accessible à </a:t>
            </a:r>
            <a:r>
              <a:rPr lang="fr-FR" b="1" u="sng" dirty="0"/>
              <a:t>TOUS</a:t>
            </a:r>
            <a:r>
              <a:rPr lang="fr-FR" b="1" dirty="0"/>
              <a:t> les établissements </a:t>
            </a:r>
            <a:r>
              <a:rPr lang="fr-FR" dirty="0"/>
              <a:t>de l’enseignement agricole suivants : lycées, CFA, MFR, établissements UNREP et CNEAP</a:t>
            </a:r>
          </a:p>
          <a:p>
            <a:r>
              <a:rPr lang="fr-FR" b="1" dirty="0"/>
              <a:t>Fin juillet 2023</a:t>
            </a:r>
          </a:p>
          <a:p>
            <a:pPr lvl="1"/>
            <a:r>
              <a:rPr lang="fr-FR" dirty="0"/>
              <a:t>Déploiement V1.1</a:t>
            </a:r>
          </a:p>
          <a:p>
            <a:pPr lvl="1"/>
            <a:r>
              <a:rPr lang="fr-FR" dirty="0"/>
              <a:t>Version de rentrée</a:t>
            </a:r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Plan'Éval déployé pour gérer les apprenants entrant dans un cursus CCF en septembre 2023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7F371C40-ABB6-4A16-A91E-8F451EE0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accéder à Plan’Éval ?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7E0967DE-89D9-485D-B2BB-A578132E8825}"/>
              </a:ext>
            </a:extLst>
          </p:cNvPr>
          <p:cNvGrpSpPr/>
          <p:nvPr/>
        </p:nvGrpSpPr>
        <p:grpSpPr>
          <a:xfrm>
            <a:off x="6296828" y="1168057"/>
            <a:ext cx="4974911" cy="1577733"/>
            <a:chOff x="920718" y="3219913"/>
            <a:chExt cx="4974911" cy="1577733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53A8166-07FD-422B-9437-A1B19FE2F02E}"/>
                </a:ext>
              </a:extLst>
            </p:cNvPr>
            <p:cNvSpPr txBox="1"/>
            <p:nvPr/>
          </p:nvSpPr>
          <p:spPr>
            <a:xfrm>
              <a:off x="1840273" y="3219913"/>
              <a:ext cx="4055356" cy="1241237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tIns="108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Le 04 avril 2023, l’application Plan’Éval a été ouverte en environnement de qualification, à un groupe de bêta-testeurs qui a participé activement au recettage de l’outil.</a:t>
              </a:r>
            </a:p>
            <a:p>
              <a:r>
                <a:rPr lang="fr-FR" sz="1600" i="1" dirty="0"/>
                <a:t>Merci à eux.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102A8C7D-DBF4-4B02-9E4C-31AFDA24938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20718" y="3699127"/>
              <a:ext cx="1149094" cy="1098519"/>
              <a:chOff x="897923" y="4722787"/>
              <a:chExt cx="1228750" cy="1174665"/>
            </a:xfrm>
          </p:grpSpPr>
          <p:sp>
            <p:nvSpPr>
              <p:cNvPr id="19" name="Bulle narrative : ronde 18">
                <a:extLst>
                  <a:ext uri="{FF2B5EF4-FFF2-40B4-BE49-F238E27FC236}">
                    <a16:creationId xmlns:a16="http://schemas.microsoft.com/office/drawing/2014/main" id="{4C2CA026-BFB0-4687-B038-D50EE0DC16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0684" y="4857766"/>
                <a:ext cx="846898" cy="846901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0" name="Bulle narrative : ronde 19">
                <a:extLst>
                  <a:ext uri="{FF2B5EF4-FFF2-40B4-BE49-F238E27FC236}">
                    <a16:creationId xmlns:a16="http://schemas.microsoft.com/office/drawing/2014/main" id="{AC1E6EFE-1437-4BAC-A0FD-B5DB6D0AE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1" name="Bulle narrative : ronde 20">
                <a:extLst>
                  <a:ext uri="{FF2B5EF4-FFF2-40B4-BE49-F238E27FC236}">
                    <a16:creationId xmlns:a16="http://schemas.microsoft.com/office/drawing/2014/main" id="{93EA8DCE-BE09-4B59-A548-CEDE67EE18BA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5F0A5249-3E52-4227-B3F9-13BF51BAB11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587738" y="5358514"/>
                <a:ext cx="538935" cy="538938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4916FA0A-D4DE-465A-B222-4DF6DDDD56B4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49879" y="5082428"/>
                <a:ext cx="538936" cy="538937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02127773-CFC6-4702-94B4-EFAB054EC22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897923" y="4782087"/>
                <a:ext cx="590892" cy="461946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fr-FR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27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que 7" descr="Feuille">
            <a:extLst>
              <a:ext uri="{FF2B5EF4-FFF2-40B4-BE49-F238E27FC236}">
                <a16:creationId xmlns:a16="http://schemas.microsoft.com/office/drawing/2014/main" id="{682A609C-6E55-45A2-ACAB-BE6608106487}"/>
              </a:ext>
            </a:extLst>
          </p:cNvPr>
          <p:cNvSpPr/>
          <p:nvPr/>
        </p:nvSpPr>
        <p:spPr>
          <a:xfrm rot="21121803">
            <a:off x="7972875" y="1860165"/>
            <a:ext cx="1613233" cy="1288016"/>
          </a:xfrm>
          <a:custGeom>
            <a:avLst/>
            <a:gdLst>
              <a:gd name="connsiteX0" fmla="*/ 936772 w 1998447"/>
              <a:gd name="connsiteY0" fmla="*/ 187354 h 1915179"/>
              <a:gd name="connsiteX1" fmla="*/ 159598 w 1998447"/>
              <a:gd name="connsiteY1" fmla="*/ 964529 h 1915179"/>
              <a:gd name="connsiteX2" fmla="*/ 256745 w 1998447"/>
              <a:gd name="connsiteY2" fmla="*/ 1339238 h 1915179"/>
              <a:gd name="connsiteX3" fmla="*/ 448263 w 1998447"/>
              <a:gd name="connsiteY3" fmla="*/ 1150495 h 1915179"/>
              <a:gd name="connsiteX4" fmla="*/ 1000612 w 1998447"/>
              <a:gd name="connsiteY4" fmla="*/ 698069 h 1915179"/>
              <a:gd name="connsiteX5" fmla="*/ 1036695 w 1998447"/>
              <a:gd name="connsiteY5" fmla="*/ 684191 h 1915179"/>
              <a:gd name="connsiteX6" fmla="*/ 1092207 w 1998447"/>
              <a:gd name="connsiteY6" fmla="*/ 739703 h 1915179"/>
              <a:gd name="connsiteX7" fmla="*/ 1070002 w 1998447"/>
              <a:gd name="connsiteY7" fmla="*/ 784113 h 1915179"/>
              <a:gd name="connsiteX8" fmla="*/ 1070002 w 1998447"/>
              <a:gd name="connsiteY8" fmla="*/ 784113 h 1915179"/>
              <a:gd name="connsiteX9" fmla="*/ 273399 w 1998447"/>
              <a:gd name="connsiteY9" fmla="*/ 1486346 h 1915179"/>
              <a:gd name="connsiteX10" fmla="*/ 228989 w 1998447"/>
              <a:gd name="connsiteY10" fmla="*/ 1536307 h 1915179"/>
              <a:gd name="connsiteX11" fmla="*/ 228989 w 1998447"/>
              <a:gd name="connsiteY11" fmla="*/ 1536307 h 1915179"/>
              <a:gd name="connsiteX12" fmla="*/ 20817 w 1998447"/>
              <a:gd name="connsiteY12" fmla="*/ 1911016 h 1915179"/>
              <a:gd name="connsiteX13" fmla="*/ 187354 w 1998447"/>
              <a:gd name="connsiteY13" fmla="*/ 1911016 h 1915179"/>
              <a:gd name="connsiteX14" fmla="*/ 431609 w 1998447"/>
              <a:gd name="connsiteY14" fmla="*/ 1558512 h 1915179"/>
              <a:gd name="connsiteX15" fmla="*/ 936772 w 1998447"/>
              <a:gd name="connsiteY15" fmla="*/ 1744478 h 1915179"/>
              <a:gd name="connsiteX16" fmla="*/ 1322584 w 1998447"/>
              <a:gd name="connsiteY16" fmla="*/ 1641780 h 1915179"/>
              <a:gd name="connsiteX17" fmla="*/ 1322584 w 1998447"/>
              <a:gd name="connsiteY17" fmla="*/ 1641780 h 1915179"/>
              <a:gd name="connsiteX18" fmla="*/ 1991509 w 1998447"/>
              <a:gd name="connsiteY18" fmla="*/ 20817 h 1915179"/>
              <a:gd name="connsiteX19" fmla="*/ 936772 w 1998447"/>
              <a:gd name="connsiteY19" fmla="*/ 187354 h 191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98447" h="1915179">
                <a:moveTo>
                  <a:pt x="936772" y="187354"/>
                </a:moveTo>
                <a:cubicBezTo>
                  <a:pt x="506551" y="187354"/>
                  <a:pt x="159598" y="534307"/>
                  <a:pt x="159598" y="964529"/>
                </a:cubicBezTo>
                <a:cubicBezTo>
                  <a:pt x="159598" y="1100534"/>
                  <a:pt x="195681" y="1228213"/>
                  <a:pt x="256745" y="1339238"/>
                </a:cubicBezTo>
                <a:cubicBezTo>
                  <a:pt x="315033" y="1278174"/>
                  <a:pt x="378872" y="1217110"/>
                  <a:pt x="448263" y="1150495"/>
                </a:cubicBezTo>
                <a:cubicBezTo>
                  <a:pt x="623127" y="986734"/>
                  <a:pt x="828523" y="820196"/>
                  <a:pt x="1000612" y="698069"/>
                </a:cubicBezTo>
                <a:cubicBezTo>
                  <a:pt x="1011714" y="689742"/>
                  <a:pt x="1022817" y="684191"/>
                  <a:pt x="1036695" y="684191"/>
                </a:cubicBezTo>
                <a:cubicBezTo>
                  <a:pt x="1067227" y="684191"/>
                  <a:pt x="1092207" y="709171"/>
                  <a:pt x="1092207" y="739703"/>
                </a:cubicBezTo>
                <a:cubicBezTo>
                  <a:pt x="1092207" y="759133"/>
                  <a:pt x="1083880" y="773011"/>
                  <a:pt x="1070002" y="784113"/>
                </a:cubicBezTo>
                <a:lnTo>
                  <a:pt x="1070002" y="784113"/>
                </a:lnTo>
                <a:cubicBezTo>
                  <a:pt x="822972" y="961753"/>
                  <a:pt x="495449" y="1236540"/>
                  <a:pt x="273399" y="1486346"/>
                </a:cubicBezTo>
                <a:cubicBezTo>
                  <a:pt x="273399" y="1486346"/>
                  <a:pt x="242867" y="1519653"/>
                  <a:pt x="228989" y="1536307"/>
                </a:cubicBezTo>
                <a:lnTo>
                  <a:pt x="228989" y="1536307"/>
                </a:lnTo>
                <a:cubicBezTo>
                  <a:pt x="104086" y="1683415"/>
                  <a:pt x="20817" y="1816644"/>
                  <a:pt x="20817" y="1911016"/>
                </a:cubicBezTo>
                <a:lnTo>
                  <a:pt x="187354" y="1911016"/>
                </a:lnTo>
                <a:cubicBezTo>
                  <a:pt x="187354" y="1849952"/>
                  <a:pt x="284501" y="1716722"/>
                  <a:pt x="431609" y="1558512"/>
                </a:cubicBezTo>
                <a:cubicBezTo>
                  <a:pt x="567615" y="1675088"/>
                  <a:pt x="742479" y="1744478"/>
                  <a:pt x="936772" y="1744478"/>
                </a:cubicBezTo>
                <a:cubicBezTo>
                  <a:pt x="1075554" y="1744478"/>
                  <a:pt x="1208783" y="1708395"/>
                  <a:pt x="1322584" y="1641780"/>
                </a:cubicBezTo>
                <a:lnTo>
                  <a:pt x="1322584" y="1641780"/>
                </a:lnTo>
                <a:cubicBezTo>
                  <a:pt x="1916567" y="1311481"/>
                  <a:pt x="1991509" y="703620"/>
                  <a:pt x="1991509" y="20817"/>
                </a:cubicBezTo>
                <a:cubicBezTo>
                  <a:pt x="1991509" y="20817"/>
                  <a:pt x="1344789" y="198457"/>
                  <a:pt x="936772" y="187354"/>
                </a:cubicBezTo>
                <a:close/>
              </a:path>
            </a:pathLst>
          </a:custGeom>
          <a:solidFill>
            <a:schemeClr val="accent6">
              <a:alpha val="40000"/>
            </a:schemeClr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C53474-7BE5-4693-BEEC-646F39C4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Ecosystème – flux d’informations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B98479-57D1-4B18-A16B-69E0AE07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875B30-D8AC-43A3-8271-BFFDDE81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5846DF-FDBF-4B28-9C40-C7FC0D4B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D976262-E84C-4A26-A680-383448D422ED}"/>
              </a:ext>
            </a:extLst>
          </p:cNvPr>
          <p:cNvGrpSpPr/>
          <p:nvPr/>
        </p:nvGrpSpPr>
        <p:grpSpPr>
          <a:xfrm>
            <a:off x="3376396" y="1143000"/>
            <a:ext cx="8393358" cy="4572000"/>
            <a:chOff x="1647986" y="1533527"/>
            <a:chExt cx="8871437" cy="4438342"/>
          </a:xfrm>
        </p:grpSpPr>
        <p:graphicFrame>
          <p:nvGraphicFramePr>
            <p:cNvPr id="10" name="Diagramme 9">
              <a:extLst>
                <a:ext uri="{FF2B5EF4-FFF2-40B4-BE49-F238E27FC236}">
                  <a16:creationId xmlns:a16="http://schemas.microsoft.com/office/drawing/2014/main" id="{75E610EF-799A-42AE-970A-28F80D0B2F04}"/>
                </a:ext>
              </a:extLst>
            </p:cNvPr>
            <p:cNvGraphicFramePr/>
            <p:nvPr>
              <p:extLst/>
            </p:nvPr>
          </p:nvGraphicFramePr>
          <p:xfrm>
            <a:off x="1647986" y="1533527"/>
            <a:ext cx="8871437" cy="44383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4630D92-9426-413C-8DF5-1210CB838347}"/>
                </a:ext>
              </a:extLst>
            </p:cNvPr>
            <p:cNvSpPr txBox="1"/>
            <p:nvPr/>
          </p:nvSpPr>
          <p:spPr>
            <a:xfrm>
              <a:off x="5139437" y="3598046"/>
              <a:ext cx="194517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666664"/>
                  </a:solidFill>
                </a:rPr>
                <a:t>CCF</a:t>
              </a:r>
            </a:p>
            <a:p>
              <a:pPr algn="ctr"/>
              <a:r>
                <a:rPr lang="fr-FR" sz="1400" dirty="0">
                  <a:solidFill>
                    <a:srgbClr val="666664"/>
                  </a:solidFill>
                </a:rPr>
                <a:t>Gestion du contrôle en cours de formation des apprenants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FDE4BAC-77A6-407F-B69B-A56BDAFB4367}"/>
              </a:ext>
            </a:extLst>
          </p:cNvPr>
          <p:cNvSpPr/>
          <p:nvPr/>
        </p:nvSpPr>
        <p:spPr>
          <a:xfrm>
            <a:off x="292853" y="1866827"/>
            <a:ext cx="3701537" cy="282572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80000" tIns="180000" rIns="180000" bIns="180000">
            <a:spAutoFit/>
          </a:bodyPr>
          <a:lstStyle/>
          <a:p>
            <a:r>
              <a:rPr lang="fr-FR" sz="1600" b="1" u="sng" dirty="0">
                <a:solidFill>
                  <a:srgbClr val="C00000"/>
                </a:solidFill>
              </a:rPr>
              <a:t>Point d’attention :</a:t>
            </a:r>
          </a:p>
          <a:p>
            <a:endParaRPr lang="fr-FR" sz="1600" dirty="0">
              <a:solidFill>
                <a:srgbClr val="C00000"/>
              </a:solidFill>
            </a:endParaRPr>
          </a:p>
          <a:p>
            <a:r>
              <a:rPr lang="fr-FR" sz="1600" dirty="0">
                <a:solidFill>
                  <a:srgbClr val="C00000"/>
                </a:solidFill>
              </a:rPr>
              <a:t>Plan’Éval s’alimente de plusieurs sources de données et alimente lui-même d’autres briques du système d’information.</a:t>
            </a:r>
          </a:p>
          <a:p>
            <a:endParaRPr lang="fr-FR" sz="1600" dirty="0">
              <a:solidFill>
                <a:srgbClr val="C00000"/>
              </a:solidFill>
            </a:endParaRPr>
          </a:p>
          <a:p>
            <a:r>
              <a:rPr lang="fr-FR" sz="1600" dirty="0">
                <a:solidFill>
                  <a:srgbClr val="C00000"/>
                </a:solidFill>
              </a:rPr>
              <a:t>Des éléments manquants peuvent entrainer des anomalies dans la fluidité de gestion du CCF.</a:t>
            </a:r>
          </a:p>
        </p:txBody>
      </p:sp>
      <p:pic>
        <p:nvPicPr>
          <p:cNvPr id="18" name="Graphique 17" descr="Irritant">
            <a:extLst>
              <a:ext uri="{FF2B5EF4-FFF2-40B4-BE49-F238E27FC236}">
                <a16:creationId xmlns:a16="http://schemas.microsoft.com/office/drawing/2014/main" id="{3ADAE694-B877-4319-9DD9-25DBA3D34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24390" y="1596827"/>
            <a:ext cx="540000" cy="540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7AB1D7C-10DE-4061-BA4C-A9AE920E7DC5}"/>
              </a:ext>
            </a:extLst>
          </p:cNvPr>
          <p:cNvSpPr txBox="1"/>
          <p:nvPr/>
        </p:nvSpPr>
        <p:spPr>
          <a:xfrm>
            <a:off x="8739819" y="1397243"/>
            <a:ext cx="2226067" cy="420324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fr-FR" sz="1200" b="1" kern="1200" dirty="0">
                <a:solidFill>
                  <a:schemeClr val="accent6">
                    <a:lumMod val="50000"/>
                  </a:schemeClr>
                </a:solidFill>
              </a:rPr>
              <a:t>AGRICOLL</a:t>
            </a:r>
          </a:p>
          <a:p>
            <a:pPr marL="0" lvl="0" indent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fr-FR" sz="1200" b="0" i="0" kern="1200" dirty="0">
                <a:solidFill>
                  <a:schemeClr val="accent6">
                    <a:lumMod val="50000"/>
                  </a:schemeClr>
                </a:solidFill>
              </a:rPr>
              <a:t>Gestion des comptes des agents</a:t>
            </a:r>
            <a:endParaRPr lang="fr-FR" sz="1200" kern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6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E6D1A-43C7-4688-B3E6-4E6830CB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peut accéder à Plan’Eval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8B62F5-375A-4190-AD11-EE6E231A7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493" y="1118064"/>
            <a:ext cx="7523477" cy="51332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Vous êtes…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Chef d’établissement,</a:t>
            </a:r>
          </a:p>
          <a:p>
            <a:pPr lvl="1"/>
            <a:r>
              <a:rPr lang="fr-FR" dirty="0"/>
              <a:t>Gestionnaire administratif,</a:t>
            </a:r>
          </a:p>
          <a:p>
            <a:pPr lvl="1"/>
            <a:r>
              <a:rPr lang="fr-FR" dirty="0"/>
              <a:t>Professeur coordonnateur,</a:t>
            </a:r>
          </a:p>
          <a:p>
            <a:pPr lvl="1"/>
            <a:r>
              <a:rPr lang="fr-FR" dirty="0"/>
              <a:t>Evaluateur </a:t>
            </a:r>
            <a:r>
              <a:rPr lang="fr-FR" i="1" dirty="0"/>
              <a:t>(enseignant)</a:t>
            </a:r>
            <a:r>
              <a:rPr lang="fr-FR" dirty="0"/>
              <a:t>,</a:t>
            </a:r>
          </a:p>
          <a:p>
            <a:pPr lvl="1"/>
            <a:r>
              <a:rPr lang="fr-FR" dirty="0"/>
              <a:t>Président adjoint de jury,</a:t>
            </a:r>
          </a:p>
          <a:p>
            <a:pPr lvl="1"/>
            <a:r>
              <a:rPr lang="fr-FR" dirty="0"/>
              <a:t>Agent des MIREX,</a:t>
            </a:r>
          </a:p>
          <a:p>
            <a:pPr lvl="1"/>
            <a:r>
              <a:rPr lang="fr-FR" dirty="0"/>
              <a:t>Agent des SRFD,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fr-FR" dirty="0"/>
              <a:t>		… vous êtes ou serez très bientôt habilité</a:t>
            </a:r>
          </a:p>
          <a:p>
            <a:pPr marL="0" indent="0" algn="r">
              <a:buNone/>
            </a:pPr>
            <a:r>
              <a:rPr lang="fr-FR" dirty="0"/>
              <a:t>manuellement ou automatiquement</a:t>
            </a:r>
          </a:p>
          <a:p>
            <a:pPr marL="0" indent="0" algn="r">
              <a:buNone/>
            </a:pPr>
            <a:r>
              <a:rPr lang="fr-FR" dirty="0"/>
              <a:t>pour accéder à Plan’Éval.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66A3E5-6DD9-4CBC-A81E-984332D6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525A43-0C3A-414E-9FFF-10720A38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0A3BE-4E7D-427E-9525-7D527E7C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B44D442-7018-481B-BE66-CEA7686C790B}"/>
              </a:ext>
            </a:extLst>
          </p:cNvPr>
          <p:cNvGrpSpPr/>
          <p:nvPr/>
        </p:nvGrpSpPr>
        <p:grpSpPr>
          <a:xfrm>
            <a:off x="5932139" y="1364970"/>
            <a:ext cx="5579661" cy="2319727"/>
            <a:chOff x="906961" y="3531021"/>
            <a:chExt cx="5579661" cy="2319727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A2F74533-DBAA-427E-9716-17CCBE5E9B1A}"/>
                </a:ext>
              </a:extLst>
            </p:cNvPr>
            <p:cNvSpPr txBox="1"/>
            <p:nvPr/>
          </p:nvSpPr>
          <p:spPr>
            <a:xfrm>
              <a:off x="1790582" y="3531021"/>
              <a:ext cx="4696040" cy="2319727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88000" rIns="288000" rtlCol="0" anchor="ctr">
              <a:normAutofit fontScale="92500" lnSpcReduction="20000"/>
            </a:bodyPr>
            <a:lstStyle/>
            <a:p>
              <a:r>
                <a:rPr lang="fr-FR" sz="1600" dirty="0"/>
                <a:t>Pour utiliser Plan’Éval, vous devez 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/>
                <a:t>posséder un compte AGRICOLL,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/>
                <a:t>être habilité dans KikaDroit.</a:t>
              </a:r>
            </a:p>
            <a:p>
              <a:endParaRPr lang="fr-FR" sz="1600" dirty="0"/>
            </a:p>
            <a:p>
              <a:r>
                <a:rPr lang="fr-FR" sz="1600" dirty="0"/>
                <a:t>Un GLA </a:t>
              </a:r>
              <a:r>
                <a:rPr lang="fr-FR" sz="1600" i="1" dirty="0"/>
                <a:t>(Gestionnaire Local Agricoll)</a:t>
              </a:r>
              <a:r>
                <a:rPr lang="fr-FR" sz="1600" dirty="0"/>
                <a:t> est nommé pour votre établissement. Il gère les comptes Agricoll.</a:t>
              </a:r>
            </a:p>
            <a:p>
              <a:endParaRPr lang="fr-FR" sz="1600" dirty="0"/>
            </a:p>
            <a:p>
              <a:r>
                <a:rPr lang="fr-FR" sz="1600" dirty="0"/>
                <a:t>Un habilitateur établissement KikaDroit est nommé pour votre établissement. Il donne les autorisations d’accès à Plan’Éval.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800A78FD-B158-42C8-8AAB-B63B32C5A0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6961" y="3699120"/>
              <a:ext cx="1133789" cy="1285984"/>
              <a:chOff x="883212" y="4722787"/>
              <a:chExt cx="1212384" cy="1375127"/>
            </a:xfrm>
          </p:grpSpPr>
          <p:sp>
            <p:nvSpPr>
              <p:cNvPr id="10" name="Bulle narrative : ronde 9">
                <a:extLst>
                  <a:ext uri="{FF2B5EF4-FFF2-40B4-BE49-F238E27FC236}">
                    <a16:creationId xmlns:a16="http://schemas.microsoft.com/office/drawing/2014/main" id="{1E3CB489-F425-4B63-9FD0-B4F5559D762F}"/>
                  </a:ext>
                </a:extLst>
              </p:cNvPr>
              <p:cNvSpPr/>
              <p:nvPr/>
            </p:nvSpPr>
            <p:spPr>
              <a:xfrm>
                <a:off x="891794" y="4902208"/>
                <a:ext cx="1079998" cy="1079999"/>
              </a:xfrm>
              <a:prstGeom prst="wedgeEllipseCallout">
                <a:avLst>
                  <a:gd name="adj1" fmla="val -53135"/>
                  <a:gd name="adj2" fmla="val 270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1" name="Bulle narrative : ronde 10">
                <a:extLst>
                  <a:ext uri="{FF2B5EF4-FFF2-40B4-BE49-F238E27FC236}">
                    <a16:creationId xmlns:a16="http://schemas.microsoft.com/office/drawing/2014/main" id="{79FDA4BE-EE88-461F-9B8B-F69426BD8851}"/>
                  </a:ext>
                </a:extLst>
              </p:cNvPr>
              <p:cNvSpPr/>
              <p:nvPr/>
            </p:nvSpPr>
            <p:spPr>
              <a:xfrm>
                <a:off x="1591596" y="5546560"/>
                <a:ext cx="504000" cy="504000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2" name="Bulle narrative : ronde 11">
                <a:extLst>
                  <a:ext uri="{FF2B5EF4-FFF2-40B4-BE49-F238E27FC236}">
                    <a16:creationId xmlns:a16="http://schemas.microsoft.com/office/drawing/2014/main" id="{A23C4099-03E2-497C-B4AB-B0D7ABC3741B}"/>
                  </a:ext>
                </a:extLst>
              </p:cNvPr>
              <p:cNvSpPr/>
              <p:nvPr/>
            </p:nvSpPr>
            <p:spPr>
              <a:xfrm>
                <a:off x="917377" y="4722787"/>
                <a:ext cx="467999" cy="468000"/>
              </a:xfrm>
              <a:prstGeom prst="wedgeEllipseCallout">
                <a:avLst>
                  <a:gd name="adj1" fmla="val -39788"/>
                  <a:gd name="adj2" fmla="val -48338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1045FC15-EAA1-4155-B042-F37F27D5A896}"/>
                  </a:ext>
                </a:extLst>
              </p:cNvPr>
              <p:cNvSpPr txBox="1"/>
              <p:nvPr/>
            </p:nvSpPr>
            <p:spPr>
              <a:xfrm>
                <a:off x="1610721" y="5482361"/>
                <a:ext cx="43473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?</a:t>
                </a:r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DE445A48-9E82-46EC-82A1-FD0FA09BDD36}"/>
                  </a:ext>
                </a:extLst>
              </p:cNvPr>
              <p:cNvSpPr txBox="1"/>
              <p:nvPr/>
            </p:nvSpPr>
            <p:spPr>
              <a:xfrm>
                <a:off x="883212" y="5071319"/>
                <a:ext cx="1125631" cy="756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Saviez-</a:t>
                </a:r>
              </a:p>
              <a:p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vous</a:t>
                </a:r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D2C73E39-3CFA-422A-9C80-5BE545C0D3FE}"/>
                  </a:ext>
                </a:extLst>
              </p:cNvPr>
              <p:cNvSpPr txBox="1"/>
              <p:nvPr/>
            </p:nvSpPr>
            <p:spPr>
              <a:xfrm>
                <a:off x="886811" y="4726531"/>
                <a:ext cx="509435" cy="42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76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6D5E7-9414-41CC-A571-54F1340F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Concepts clés - Vocabulaire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E4898F-2C24-4608-8B37-EA2AFC2E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Mai - Juin 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8664E-4105-4836-9242-02A99ECB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Plan'Éval - Déploiement général - Rentrée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1C9CE0-9E4E-4C04-9E6B-85A74F05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A00-CEAE-5648-85CC-DAB34D7CE8D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0CD4CA6-8565-4D4E-85F8-A085D3AB49A2}"/>
              </a:ext>
            </a:extLst>
          </p:cNvPr>
          <p:cNvSpPr txBox="1">
            <a:spLocks noChangeAspect="1"/>
          </p:cNvSpPr>
          <p:nvPr/>
        </p:nvSpPr>
        <p:spPr>
          <a:xfrm>
            <a:off x="5947780" y="3445351"/>
            <a:ext cx="895536" cy="73220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fr-FR" dirty="0"/>
          </a:p>
        </p:txBody>
      </p:sp>
      <p:sp>
        <p:nvSpPr>
          <p:cNvPr id="47" name="Organigramme : Connecteur page suivante 46">
            <a:extLst>
              <a:ext uri="{FF2B5EF4-FFF2-40B4-BE49-F238E27FC236}">
                <a16:creationId xmlns:a16="http://schemas.microsoft.com/office/drawing/2014/main" id="{8B670310-8E7E-4FBD-9D08-BD2877B32B75}"/>
              </a:ext>
            </a:extLst>
          </p:cNvPr>
          <p:cNvSpPr>
            <a:spLocks noChangeAspect="1"/>
          </p:cNvSpPr>
          <p:nvPr/>
        </p:nvSpPr>
        <p:spPr>
          <a:xfrm>
            <a:off x="843772" y="1414284"/>
            <a:ext cx="1410292" cy="897169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PLAN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D’ÉVALUATION</a:t>
            </a:r>
          </a:p>
        </p:txBody>
      </p:sp>
      <p:sp>
        <p:nvSpPr>
          <p:cNvPr id="48" name="Organigramme : Connecteur page suivante 47">
            <a:extLst>
              <a:ext uri="{FF2B5EF4-FFF2-40B4-BE49-F238E27FC236}">
                <a16:creationId xmlns:a16="http://schemas.microsoft.com/office/drawing/2014/main" id="{F62F4A73-BC48-48B7-A9A6-E58A4433B8CE}"/>
              </a:ext>
            </a:extLst>
          </p:cNvPr>
          <p:cNvSpPr>
            <a:spLocks noChangeAspect="1"/>
          </p:cNvSpPr>
          <p:nvPr/>
        </p:nvSpPr>
        <p:spPr>
          <a:xfrm>
            <a:off x="839802" y="2381207"/>
            <a:ext cx="1410292" cy="897169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FICHE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ÉPREUVE</a:t>
            </a:r>
          </a:p>
        </p:txBody>
      </p:sp>
      <p:sp>
        <p:nvSpPr>
          <p:cNvPr id="49" name="Organigramme : Connecteur page suivante 48">
            <a:extLst>
              <a:ext uri="{FF2B5EF4-FFF2-40B4-BE49-F238E27FC236}">
                <a16:creationId xmlns:a16="http://schemas.microsoft.com/office/drawing/2014/main" id="{7233FC6F-78E1-4A6B-8D1D-139719B5646D}"/>
              </a:ext>
            </a:extLst>
          </p:cNvPr>
          <p:cNvSpPr>
            <a:spLocks noChangeAspect="1"/>
          </p:cNvSpPr>
          <p:nvPr/>
        </p:nvSpPr>
        <p:spPr>
          <a:xfrm>
            <a:off x="839802" y="3348131"/>
            <a:ext cx="1410292" cy="897168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ÉPREUVE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ECCF</a:t>
            </a:r>
          </a:p>
        </p:txBody>
      </p:sp>
      <p:sp>
        <p:nvSpPr>
          <p:cNvPr id="50" name="Organigramme : Connecteur page suivante 49">
            <a:extLst>
              <a:ext uri="{FF2B5EF4-FFF2-40B4-BE49-F238E27FC236}">
                <a16:creationId xmlns:a16="http://schemas.microsoft.com/office/drawing/2014/main" id="{7466FAA7-311A-49FB-B101-54FC8FB1ECB2}"/>
              </a:ext>
            </a:extLst>
          </p:cNvPr>
          <p:cNvSpPr>
            <a:spLocks noChangeAspect="1"/>
          </p:cNvSpPr>
          <p:nvPr/>
        </p:nvSpPr>
        <p:spPr>
          <a:xfrm>
            <a:off x="843772" y="4315054"/>
            <a:ext cx="1410292" cy="897168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SITUATION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accent6"/>
                </a:solidFill>
              </a:rPr>
              <a:t>D’ÉVALUATION</a:t>
            </a:r>
          </a:p>
        </p:txBody>
      </p:sp>
      <p:sp>
        <p:nvSpPr>
          <p:cNvPr id="51" name="Organigramme : Connecteur page suivante 50">
            <a:extLst>
              <a:ext uri="{FF2B5EF4-FFF2-40B4-BE49-F238E27FC236}">
                <a16:creationId xmlns:a16="http://schemas.microsoft.com/office/drawing/2014/main" id="{6485B817-3B0A-42AE-9ADE-C8C5A440775C}"/>
              </a:ext>
            </a:extLst>
          </p:cNvPr>
          <p:cNvSpPr>
            <a:spLocks noChangeAspect="1"/>
          </p:cNvSpPr>
          <p:nvPr/>
        </p:nvSpPr>
        <p:spPr>
          <a:xfrm>
            <a:off x="843772" y="5281977"/>
            <a:ext cx="1410292" cy="897168"/>
          </a:xfrm>
          <a:prstGeom prst="flowChartOffpageConnecto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anchor="ctr" anchorCtr="0">
            <a:normAutofit/>
          </a:bodyPr>
          <a:lstStyle/>
          <a:p>
            <a:pPr algn="ctr"/>
            <a:r>
              <a:rPr lang="fr-FR" sz="1400" b="1" dirty="0">
                <a:solidFill>
                  <a:schemeClr val="accent6"/>
                </a:solidFill>
              </a:rPr>
              <a:t>APPRENANT</a:t>
            </a:r>
            <a:endParaRPr lang="fr-FR" sz="1400" dirty="0">
              <a:solidFill>
                <a:schemeClr val="accent6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3FC679B-2F67-4AE0-95BC-E59DA7ED4F76}"/>
              </a:ext>
            </a:extLst>
          </p:cNvPr>
          <p:cNvSpPr>
            <a:spLocks noChangeAspect="1"/>
          </p:cNvSpPr>
          <p:nvPr/>
        </p:nvSpPr>
        <p:spPr>
          <a:xfrm>
            <a:off x="2253426" y="1410614"/>
            <a:ext cx="9519474" cy="72067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Basé sur le référentiel national, REFEA, pour une durée de 1 à 3 ans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Ensemble de fiches épreuves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Applicable à un ensemble d’apprenants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Soumis à validation du professeur coordonnateur, du chef d’établissement et d’un président adjoint de jury </a:t>
            </a:r>
            <a:r>
              <a:rPr lang="fr-FR" sz="1100" i="1" dirty="0"/>
              <a:t>(nommé par la MIREX)</a:t>
            </a:r>
            <a:endParaRPr lang="fr-FR" sz="11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6C0F7F-541E-4C1F-A867-6A1321F5EF01}"/>
              </a:ext>
            </a:extLst>
          </p:cNvPr>
          <p:cNvSpPr>
            <a:spLocks noChangeAspect="1"/>
          </p:cNvSpPr>
          <p:nvPr/>
        </p:nvSpPr>
        <p:spPr>
          <a:xfrm>
            <a:off x="2253426" y="2380788"/>
            <a:ext cx="9519474" cy="72067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Ensemble de contrôles certificatifs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Décrite par un professeur coordonnateur, en collaboration avec l’équipe enseignante, sur la base des données du référentiel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Porte la moyenne coefficientée des ECCFs ; cette moyenne CCF sera remontée dans INDEXA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9E6260-1E55-4591-80BF-544CDAAC9C36}"/>
              </a:ext>
            </a:extLst>
          </p:cNvPr>
          <p:cNvSpPr>
            <a:spLocks noChangeAspect="1"/>
          </p:cNvSpPr>
          <p:nvPr/>
        </p:nvSpPr>
        <p:spPr>
          <a:xfrm>
            <a:off x="2245931" y="3348233"/>
            <a:ext cx="9519474" cy="72067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Ensemble de situations d’évaluation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Porte la note obtenue pour l’ensemble des situations d’évaluation ; la note est pré-saisie par l’évaluateur principal désigné, puis validée par le coordo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Fixe les règles soumises à l’apprenant pour vérifier les acquis de la formation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E17E86E-5236-4E84-B99A-176BC61541CB}"/>
              </a:ext>
            </a:extLst>
          </p:cNvPr>
          <p:cNvSpPr>
            <a:spLocks noChangeAspect="1"/>
          </p:cNvSpPr>
          <p:nvPr/>
        </p:nvSpPr>
        <p:spPr>
          <a:xfrm>
            <a:off x="2253426" y="4315678"/>
            <a:ext cx="9519474" cy="72067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Encadrée par un ou plusieurs enseignants et/ou intervenants extérieurs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Fixe le cadre de déroulement d’un contrôle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BB7FED-E9DC-40B3-AF32-0D9D89A3B773}"/>
              </a:ext>
            </a:extLst>
          </p:cNvPr>
          <p:cNvSpPr>
            <a:spLocks noChangeAspect="1"/>
          </p:cNvSpPr>
          <p:nvPr/>
        </p:nvSpPr>
        <p:spPr>
          <a:xfrm>
            <a:off x="2253426" y="5281977"/>
            <a:ext cx="9519474" cy="72067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ctr" anchorCtr="0">
            <a:norm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Elève, apprenti ou adulte qui suit sa formation selon les modalités CCF fixées dans le PEP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Rattaché à un plan d’évaluation sur la base duquel il sera diplômé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fr-FR" sz="1100" dirty="0"/>
              <a:t>Les apprenants en situation particulière (redoublant, nouvel intégrant, dispense, handicap) peuvent bénéficier d’un plan d’évaluation personnalisé</a:t>
            </a:r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78067CD9-E4E7-41DB-A988-2390FA84B41A}"/>
              </a:ext>
            </a:extLst>
          </p:cNvPr>
          <p:cNvGrpSpPr/>
          <p:nvPr/>
        </p:nvGrpSpPr>
        <p:grpSpPr>
          <a:xfrm>
            <a:off x="8318756" y="225974"/>
            <a:ext cx="3205520" cy="1001422"/>
            <a:chOff x="895195" y="3752510"/>
            <a:chExt cx="3205520" cy="1001422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6039BA0-7FFE-44DD-AC8F-C84F1062E5C5}"/>
                </a:ext>
              </a:extLst>
            </p:cNvPr>
            <p:cNvSpPr txBox="1"/>
            <p:nvPr/>
          </p:nvSpPr>
          <p:spPr>
            <a:xfrm>
              <a:off x="1831483" y="3752510"/>
              <a:ext cx="2269232" cy="696237"/>
            </a:xfrm>
            <a:prstGeom prst="roundRect">
              <a:avLst>
                <a:gd name="adj" fmla="val 590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0" rIns="180000" rtlCol="0" anchor="ctr">
              <a:normAutofit fontScale="85000" lnSpcReduction="10000"/>
            </a:bodyPr>
            <a:lstStyle/>
            <a:p>
              <a:r>
                <a:rPr lang="fr-FR" sz="1600" dirty="0"/>
                <a:t>Chaque objet métier est représenté par une icône dans Plan’Éval.</a:t>
              </a: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9F59BD7-A71C-4916-AEDA-48AD7352DC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95195" y="3825360"/>
              <a:ext cx="1155943" cy="928572"/>
              <a:chOff x="870635" y="4857766"/>
              <a:chExt cx="1236077" cy="992937"/>
            </a:xfrm>
          </p:grpSpPr>
          <p:sp>
            <p:nvSpPr>
              <p:cNvPr id="60" name="Bulle narrative : ronde 59">
                <a:extLst>
                  <a:ext uri="{FF2B5EF4-FFF2-40B4-BE49-F238E27FC236}">
                    <a16:creationId xmlns:a16="http://schemas.microsoft.com/office/drawing/2014/main" id="{3DFE4664-CE0F-4BF4-8887-817C15FEC6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6640" y="4857766"/>
                <a:ext cx="846897" cy="846900"/>
              </a:xfrm>
              <a:prstGeom prst="wedgeEllipseCallout">
                <a:avLst>
                  <a:gd name="adj1" fmla="val 32983"/>
                  <a:gd name="adj2" fmla="val -48661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1" name="Bulle narrative : ronde 60">
                <a:extLst>
                  <a:ext uri="{FF2B5EF4-FFF2-40B4-BE49-F238E27FC236}">
                    <a16:creationId xmlns:a16="http://schemas.microsoft.com/office/drawing/2014/main" id="{D70A551C-2782-4554-95FB-35F9696FDB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2711" y="5313223"/>
                <a:ext cx="504001" cy="504001"/>
              </a:xfrm>
              <a:prstGeom prst="wedgeEllipseCallout">
                <a:avLst>
                  <a:gd name="adj1" fmla="val 42253"/>
                  <a:gd name="adj2" fmla="val 51956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2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2800" b="1" cap="small" spc="3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</a:endParaRP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FD9A5825-8F69-4A0F-8B36-455A918B6527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627812" y="5390572"/>
                <a:ext cx="460129" cy="460131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77500" lnSpcReduction="20000"/>
              </a:bodyPr>
              <a:lstStyle/>
              <a:p>
                <a:pPr algn="ctr"/>
                <a:r>
                  <a:rPr lang="fr-FR" sz="34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!</a:t>
                </a: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289B48DE-76F5-4B01-A59B-643B88BFE179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870635" y="4900584"/>
                <a:ext cx="1063222" cy="744497"/>
              </a:xfrm>
              <a:prstGeom prst="rect">
                <a:avLst/>
              </a:prstGeom>
              <a:noFill/>
            </p:spPr>
            <p:txBody>
              <a:bodyPr wrap="square" rtlCol="0">
                <a:normAutofit lnSpcReduction="10000"/>
              </a:bodyPr>
              <a:lstStyle/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Bon</a:t>
                </a:r>
              </a:p>
              <a:p>
                <a:pPr algn="ctr"/>
                <a:r>
                  <a:rPr lang="fr-FR" sz="10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À</a:t>
                </a:r>
              </a:p>
              <a:p>
                <a:pPr algn="ctr"/>
                <a:r>
                  <a:rPr lang="fr-FR" sz="1600" b="1" kern="400" cap="small" dirty="0">
                    <a:ln w="0"/>
                    <a:solidFill>
                      <a:schemeClr val="bg2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rial Rounded MT Bold" panose="020F0704030504030204" pitchFamily="34" charset="0"/>
                    <a:ea typeface="Segoe UI Black" panose="020B0A02040204020203" pitchFamily="34" charset="0"/>
                  </a:rPr>
                  <a:t>Savoir</a:t>
                </a:r>
              </a:p>
            </p:txBody>
          </p:sp>
        </p:grpSp>
      </p:grpSp>
      <p:sp>
        <p:nvSpPr>
          <p:cNvPr id="66" name="Ellipse 65">
            <a:extLst>
              <a:ext uri="{FF2B5EF4-FFF2-40B4-BE49-F238E27FC236}">
                <a16:creationId xmlns:a16="http://schemas.microsoft.com/office/drawing/2014/main" id="{17F06FC0-CD30-4399-A529-6B8054880909}"/>
              </a:ext>
            </a:extLst>
          </p:cNvPr>
          <p:cNvSpPr/>
          <p:nvPr/>
        </p:nvSpPr>
        <p:spPr>
          <a:xfrm>
            <a:off x="318384" y="1236652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0000000-0008-0000-0000-000064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79" y="1275662"/>
            <a:ext cx="468000" cy="468000"/>
          </a:xfrm>
          <a:prstGeom prst="rect">
            <a:avLst/>
          </a:prstGeom>
        </p:spPr>
      </p:pic>
      <p:sp>
        <p:nvSpPr>
          <p:cNvPr id="68" name="Ellipse 67">
            <a:extLst>
              <a:ext uri="{FF2B5EF4-FFF2-40B4-BE49-F238E27FC236}">
                <a16:creationId xmlns:a16="http://schemas.microsoft.com/office/drawing/2014/main" id="{878F2699-49C7-4174-9749-AD6B35AE2A6F}"/>
              </a:ext>
            </a:extLst>
          </p:cNvPr>
          <p:cNvSpPr/>
          <p:nvPr/>
        </p:nvSpPr>
        <p:spPr>
          <a:xfrm>
            <a:off x="326683" y="2222853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83" y="2276853"/>
            <a:ext cx="468000" cy="468000"/>
          </a:xfrm>
          <a:prstGeom prst="rect">
            <a:avLst/>
          </a:prstGeom>
        </p:spPr>
      </p:pic>
      <p:sp>
        <p:nvSpPr>
          <p:cNvPr id="69" name="Ellipse 68">
            <a:extLst>
              <a:ext uri="{FF2B5EF4-FFF2-40B4-BE49-F238E27FC236}">
                <a16:creationId xmlns:a16="http://schemas.microsoft.com/office/drawing/2014/main" id="{DCFAA188-06A5-4232-895A-1E069B0A4669}"/>
              </a:ext>
            </a:extLst>
          </p:cNvPr>
          <p:cNvSpPr/>
          <p:nvPr/>
        </p:nvSpPr>
        <p:spPr>
          <a:xfrm>
            <a:off x="328555" y="3199787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0000000-0008-0000-0000-000061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55" y="3253787"/>
            <a:ext cx="468000" cy="468000"/>
          </a:xfrm>
          <a:prstGeom prst="rect">
            <a:avLst/>
          </a:prstGeom>
        </p:spPr>
      </p:pic>
      <p:sp>
        <p:nvSpPr>
          <p:cNvPr id="70" name="Ellipse 69">
            <a:extLst>
              <a:ext uri="{FF2B5EF4-FFF2-40B4-BE49-F238E27FC236}">
                <a16:creationId xmlns:a16="http://schemas.microsoft.com/office/drawing/2014/main" id="{C18D7382-8CC7-45C3-9035-43DC2B1948B4}"/>
              </a:ext>
            </a:extLst>
          </p:cNvPr>
          <p:cNvSpPr/>
          <p:nvPr/>
        </p:nvSpPr>
        <p:spPr>
          <a:xfrm>
            <a:off x="327894" y="4169983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000000-0008-0000-0000-000056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94" y="4223983"/>
            <a:ext cx="468000" cy="468000"/>
          </a:xfrm>
          <a:prstGeom prst="rect">
            <a:avLst/>
          </a:prstGeom>
        </p:spPr>
      </p:pic>
      <p:sp>
        <p:nvSpPr>
          <p:cNvPr id="71" name="Ellipse 70">
            <a:extLst>
              <a:ext uri="{FF2B5EF4-FFF2-40B4-BE49-F238E27FC236}">
                <a16:creationId xmlns:a16="http://schemas.microsoft.com/office/drawing/2014/main" id="{5F24F16D-D5F2-45E8-8662-39C8C2FA282E}"/>
              </a:ext>
            </a:extLst>
          </p:cNvPr>
          <p:cNvSpPr/>
          <p:nvPr/>
        </p:nvSpPr>
        <p:spPr>
          <a:xfrm>
            <a:off x="333715" y="5155587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15" y="516461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00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43636"/>
      </a:dk1>
      <a:lt1>
        <a:srgbClr val="FFFFFF"/>
      </a:lt1>
      <a:dk2>
        <a:srgbClr val="282828"/>
      </a:dk2>
      <a:lt2>
        <a:srgbClr val="FFFFFF"/>
      </a:lt2>
      <a:accent1>
        <a:srgbClr val="F8AC00"/>
      </a:accent1>
      <a:accent2>
        <a:srgbClr val="3FB398"/>
      </a:accent2>
      <a:accent3>
        <a:srgbClr val="A1DAF8"/>
      </a:accent3>
      <a:accent4>
        <a:srgbClr val="F3A6B7"/>
      </a:accent4>
      <a:accent5>
        <a:srgbClr val="5B9BD5"/>
      </a:accent5>
      <a:accent6>
        <a:srgbClr val="FF8300"/>
      </a:accent6>
      <a:hlink>
        <a:srgbClr val="282828"/>
      </a:hlink>
      <a:folHlink>
        <a:srgbClr val="F87A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DEC4F86F-7A52-4242-ADE2-9209FD9E01DC}" vid="{69DA30F9-5241-48F0-8B8B-EFF65AB79B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masqueInstitutAgro</Template>
  <TotalTime>10427</TotalTime>
  <Words>3592</Words>
  <Application>Microsoft Office PowerPoint</Application>
  <PresentationFormat>Grand écran</PresentationFormat>
  <Paragraphs>683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6" baseType="lpstr">
      <vt:lpstr>Arial</vt:lpstr>
      <vt:lpstr>Arial Rounded MT Bold</vt:lpstr>
      <vt:lpstr>Calibri</vt:lpstr>
      <vt:lpstr>Segoe UI Black</vt:lpstr>
      <vt:lpstr>Wingdings</vt:lpstr>
      <vt:lpstr>Thème Office</vt:lpstr>
      <vt:lpstr>Webinaire Plan’Éval : présentation générale</vt:lpstr>
      <vt:lpstr>Introduction</vt:lpstr>
      <vt:lpstr>Intervenants</vt:lpstr>
      <vt:lpstr>Programme</vt:lpstr>
      <vt:lpstr>Pourquoi une nouvelle application Plan’Éval ?</vt:lpstr>
      <vt:lpstr>Quand accéder à Plan’Éval ?</vt:lpstr>
      <vt:lpstr>Ecosystème – flux d’informations</vt:lpstr>
      <vt:lpstr>Qui peut accéder à Plan’Eval ?</vt:lpstr>
      <vt:lpstr>Concepts clés - Vocabulaire</vt:lpstr>
      <vt:lpstr>Comment suis-je impliqué(e) dans Plan’Éval?</vt:lpstr>
      <vt:lpstr>Cycle de vie d’un plan et implication des acteurs</vt:lpstr>
      <vt:lpstr>Vote-001 – durée 1’30</vt:lpstr>
      <vt:lpstr>Comment accéder à Plan’Éval ?</vt:lpstr>
      <vt:lpstr>V1.0 : quelles fonctionnalités proposées ?</vt:lpstr>
      <vt:lpstr>Du changement au service des établissements</vt:lpstr>
      <vt:lpstr>Aperçu de votre nouvelle application Plan’Éval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S’informer et se former sur Plan’Éval</vt:lpstr>
      <vt:lpstr>C’est à vous…</vt:lpstr>
      <vt:lpstr>Vote-002 – durée 1’30</vt:lpstr>
      <vt:lpstr>Vote-003 – temps en fonction des réponses des participants</vt:lpstr>
      <vt:lpstr>Merci pour votre participation et pour votre implication dans la réussite du déploiement de l’application.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CCF – Présentation bêta-testeurs</dc:title>
  <dc:creator>Severine DESCHAMPS</dc:creator>
  <cp:lastModifiedBy>Severine DESCHAMPS</cp:lastModifiedBy>
  <cp:revision>384</cp:revision>
  <dcterms:created xsi:type="dcterms:W3CDTF">2023-03-16T14:01:28Z</dcterms:created>
  <dcterms:modified xsi:type="dcterms:W3CDTF">2023-05-16T11:41:11Z</dcterms:modified>
</cp:coreProperties>
</file>