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257" r:id="rId3"/>
    <p:sldId id="297" r:id="rId4"/>
    <p:sldId id="287" r:id="rId5"/>
    <p:sldId id="282" r:id="rId6"/>
    <p:sldId id="280" r:id="rId7"/>
    <p:sldId id="285" r:id="rId8"/>
    <p:sldId id="262" r:id="rId9"/>
    <p:sldId id="279" r:id="rId10"/>
    <p:sldId id="286" r:id="rId11"/>
    <p:sldId id="259" r:id="rId12"/>
    <p:sldId id="288" r:id="rId13"/>
    <p:sldId id="298" r:id="rId14"/>
    <p:sldId id="265" r:id="rId15"/>
    <p:sldId id="299" r:id="rId16"/>
    <p:sldId id="295" r:id="rId17"/>
    <p:sldId id="266" r:id="rId18"/>
    <p:sldId id="301" r:id="rId19"/>
    <p:sldId id="302" r:id="rId20"/>
    <p:sldId id="278" r:id="rId21"/>
    <p:sldId id="277" r:id="rId22"/>
    <p:sldId id="275" r:id="rId23"/>
    <p:sldId id="270" r:id="rId24"/>
    <p:sldId id="274" r:id="rId25"/>
    <p:sldId id="291" r:id="rId26"/>
    <p:sldId id="292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56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60315-F705-44D0-A7AF-C2B068BEA4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3C5C55-FC5B-4C1B-B430-023209F6B90A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COLENTAGRI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Affectations et compétences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des agents en établissements</a:t>
          </a:r>
          <a:endParaRPr lang="fr-FR" dirty="0"/>
        </a:p>
      </dgm:t>
    </dgm:pt>
    <dgm:pt modelId="{4CA708F4-F052-4528-8530-2CADEC59DD6F}" type="parTrans" cxnId="{903D4CAA-205C-41C6-8A41-0924488469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E428B1A5-D6AD-4843-A0E2-C6C227966373}" type="sibTrans" cxnId="{903D4CAA-205C-41C6-8A41-0924488469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BF638061-CD64-4B36-9655-AB46FFE2BE2D}">
      <dgm:prSet phldrT="[Texte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INDEXA2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Inscription des candidats, enregistrement des notes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des apprenants et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consultations des résultats</a:t>
          </a:r>
          <a:endParaRPr lang="fr-FR" b="1" dirty="0"/>
        </a:p>
      </dgm:t>
    </dgm:pt>
    <dgm:pt modelId="{6384A6C4-E750-4483-88D8-D8714B6D2209}" type="parTrans" cxnId="{82D87D51-3C19-409E-ABC8-41A3A31A887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BA3C032-0246-4CC6-B52E-5C413B32EAB0}" type="sibTrans" cxnId="{82D87D51-3C19-409E-ABC8-41A3A31A887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2829129-D4FB-4B2C-BDFA-E92DCF7024B1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FREGATA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Gestion des apprenants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et des inscriptions</a:t>
          </a:r>
        </a:p>
      </dgm:t>
    </dgm:pt>
    <dgm:pt modelId="{12F48B9D-C202-4B13-A1AE-499476FAEF5F}" type="parTrans" cxnId="{FE09D494-5CEC-41BE-9CC4-26E9335C1B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C713BA45-38AE-4FA9-AB98-795E4E35F087}" type="sibTrans" cxnId="{FE09D494-5CEC-41BE-9CC4-26E9335C1B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5062B3BD-1B6D-4BD7-95A1-EC96907C5165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i="0" dirty="0"/>
            <a:t>KIKADROIT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Calcul automatique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de profil basé en partie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sur les données de Plan’ Éval</a:t>
          </a:r>
          <a:endParaRPr lang="fr-FR" dirty="0"/>
        </a:p>
      </dgm:t>
    </dgm:pt>
    <dgm:pt modelId="{A084C91B-F1E2-4162-A572-52E4DCC8C6E7}" type="parTrans" cxnId="{6561E610-66EE-45D6-9375-FEE03395E8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9553F96A-1208-4680-8A7A-E49E83AE8C7F}" type="sibTrans" cxnId="{6561E610-66EE-45D6-9375-FEE03395E8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21374AA8-076D-4ABD-8AB4-E3B229C9FAE0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RÉFÉA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Mise à disposition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du référentiel d’évaluation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applicable aux apprenants</a:t>
          </a:r>
        </a:p>
      </dgm:t>
    </dgm:pt>
    <dgm:pt modelId="{38C62E2A-2F28-4DF2-B877-BEEE7E2F78F8}" type="parTrans" cxnId="{5D725EA1-E876-42FF-A5A4-5D4919B1A99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E4621E9-0D5F-4D6C-A254-48B1603944D1}" type="sibTrans" cxnId="{5D725EA1-E876-42FF-A5A4-5D4919B1A99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D43B1536-3EB1-4FD7-B56E-5645E34637BC}" type="pres">
      <dgm:prSet presAssocID="{23660315-F705-44D0-A7AF-C2B068BEA482}" presName="compositeShape" presStyleCnt="0">
        <dgm:presLayoutVars>
          <dgm:chMax val="7"/>
          <dgm:dir/>
          <dgm:resizeHandles val="exact"/>
        </dgm:presLayoutVars>
      </dgm:prSet>
      <dgm:spPr/>
    </dgm:pt>
    <dgm:pt modelId="{445970A5-09A1-4C76-AC6F-A0FF0D8304C4}" type="pres">
      <dgm:prSet presAssocID="{413C5C55-FC5B-4C1B-B430-023209F6B90A}" presName="circ1" presStyleLbl="vennNode1" presStyleIdx="0" presStyleCnt="5"/>
      <dgm:spPr/>
    </dgm:pt>
    <dgm:pt modelId="{68FA98D8-F19B-4AAA-A4C1-DFD91F21A219}" type="pres">
      <dgm:prSet presAssocID="{413C5C55-FC5B-4C1B-B430-023209F6B90A}" presName="circ1Tx" presStyleLbl="revTx" presStyleIdx="0" presStyleCnt="0" custScaleX="119924" custLinFactNeighborX="-1083" custLinFactNeighborY="16605">
        <dgm:presLayoutVars>
          <dgm:chMax val="0"/>
          <dgm:chPref val="0"/>
          <dgm:bulletEnabled val="1"/>
        </dgm:presLayoutVars>
      </dgm:prSet>
      <dgm:spPr/>
    </dgm:pt>
    <dgm:pt modelId="{8FB290E7-E24C-4D69-86CF-8808F4948C5E}" type="pres">
      <dgm:prSet presAssocID="{42829129-D4FB-4B2C-BDFA-E92DCF7024B1}" presName="circ2" presStyleLbl="vennNode1" presStyleIdx="1" presStyleCnt="5"/>
      <dgm:spPr/>
    </dgm:pt>
    <dgm:pt modelId="{1F85074D-AC32-4459-8BF5-382E95F8EE6C}" type="pres">
      <dgm:prSet presAssocID="{42829129-D4FB-4B2C-BDFA-E92DCF7024B1}" presName="circ2Tx" presStyleLbl="revTx" presStyleIdx="0" presStyleCnt="0" custLinFactY="62728" custLinFactNeighborX="-22418" custLinFactNeighborY="100000">
        <dgm:presLayoutVars>
          <dgm:chMax val="0"/>
          <dgm:chPref val="0"/>
          <dgm:bulletEnabled val="1"/>
        </dgm:presLayoutVars>
      </dgm:prSet>
      <dgm:spPr/>
    </dgm:pt>
    <dgm:pt modelId="{E7FDA5CF-1699-4DCC-9596-F99394935FDB}" type="pres">
      <dgm:prSet presAssocID="{5062B3BD-1B6D-4BD7-95A1-EC96907C5165}" presName="circ3" presStyleLbl="vennNode1" presStyleIdx="2" presStyleCnt="5"/>
      <dgm:spPr/>
    </dgm:pt>
    <dgm:pt modelId="{A011C93B-A8D8-4E2E-B8F3-1F9240AABED9}" type="pres">
      <dgm:prSet presAssocID="{5062B3BD-1B6D-4BD7-95A1-EC96907C5165}" presName="circ3Tx" presStyleLbl="revTx" presStyleIdx="0" presStyleCnt="0" custScaleX="117738" custLinFactY="-37719" custLinFactNeighborX="16219" custLinFactNeighborY="-100000">
        <dgm:presLayoutVars>
          <dgm:chMax val="0"/>
          <dgm:chPref val="0"/>
          <dgm:bulletEnabled val="1"/>
        </dgm:presLayoutVars>
      </dgm:prSet>
      <dgm:spPr/>
    </dgm:pt>
    <dgm:pt modelId="{8F15003B-2869-4A3F-B78D-03C01FABEA6F}" type="pres">
      <dgm:prSet presAssocID="{21374AA8-076D-4ABD-8AB4-E3B229C9FAE0}" presName="circ4" presStyleLbl="vennNode1" presStyleIdx="3" presStyleCnt="5"/>
      <dgm:spPr/>
    </dgm:pt>
    <dgm:pt modelId="{8494B531-673B-4820-A491-FDE5A087C115}" type="pres">
      <dgm:prSet presAssocID="{21374AA8-076D-4ABD-8AB4-E3B229C9FAE0}" presName="circ4Tx" presStyleLbl="revTx" presStyleIdx="0" presStyleCnt="0" custScaleX="116109">
        <dgm:presLayoutVars>
          <dgm:chMax val="0"/>
          <dgm:chPref val="0"/>
          <dgm:bulletEnabled val="1"/>
        </dgm:presLayoutVars>
      </dgm:prSet>
      <dgm:spPr/>
    </dgm:pt>
    <dgm:pt modelId="{E4916113-A03A-4AB3-882F-23A70574CE71}" type="pres">
      <dgm:prSet presAssocID="{BF638061-CD64-4B36-9655-AB46FFE2BE2D}" presName="circ5" presStyleLbl="vennNode1" presStyleIdx="4" presStyleCnt="5"/>
      <dgm:spPr/>
    </dgm:pt>
    <dgm:pt modelId="{60BC28C2-464E-49BE-A37F-3A24C3E151C2}" type="pres">
      <dgm:prSet presAssocID="{BF638061-CD64-4B36-9655-AB46FFE2BE2D}" presName="circ5Tx" presStyleLbl="revTx" presStyleIdx="0" presStyleCnt="0" custScaleX="111272">
        <dgm:presLayoutVars>
          <dgm:chMax val="0"/>
          <dgm:chPref val="0"/>
          <dgm:bulletEnabled val="1"/>
        </dgm:presLayoutVars>
      </dgm:prSet>
      <dgm:spPr/>
    </dgm:pt>
  </dgm:ptLst>
  <dgm:cxnLst>
    <dgm:cxn modelId="{6561E610-66EE-45D6-9375-FEE03395E813}" srcId="{23660315-F705-44D0-A7AF-C2B068BEA482}" destId="{5062B3BD-1B6D-4BD7-95A1-EC96907C5165}" srcOrd="2" destOrd="0" parTransId="{A084C91B-F1E2-4162-A572-52E4DCC8C6E7}" sibTransId="{9553F96A-1208-4680-8A7A-E49E83AE8C7F}"/>
    <dgm:cxn modelId="{B379522C-17DE-429E-B5D8-CF40B0B45214}" type="presOf" srcId="{5062B3BD-1B6D-4BD7-95A1-EC96907C5165}" destId="{A011C93B-A8D8-4E2E-B8F3-1F9240AABED9}" srcOrd="0" destOrd="0" presId="urn:microsoft.com/office/officeart/2005/8/layout/venn1"/>
    <dgm:cxn modelId="{CF2A706A-4528-494D-B3FE-CB123DF0CAE3}" type="presOf" srcId="{42829129-D4FB-4B2C-BDFA-E92DCF7024B1}" destId="{1F85074D-AC32-4459-8BF5-382E95F8EE6C}" srcOrd="0" destOrd="0" presId="urn:microsoft.com/office/officeart/2005/8/layout/venn1"/>
    <dgm:cxn modelId="{82D87D51-3C19-409E-ABC8-41A3A31A8874}" srcId="{23660315-F705-44D0-A7AF-C2B068BEA482}" destId="{BF638061-CD64-4B36-9655-AB46FFE2BE2D}" srcOrd="4" destOrd="0" parTransId="{6384A6C4-E750-4483-88D8-D8714B6D2209}" sibTransId="{4BA3C032-0246-4CC6-B52E-5C413B32EAB0}"/>
    <dgm:cxn modelId="{F2CACE72-6BDE-4BEA-9D4F-F77C3E49FF3A}" type="presOf" srcId="{23660315-F705-44D0-A7AF-C2B068BEA482}" destId="{D43B1536-3EB1-4FD7-B56E-5645E34637BC}" srcOrd="0" destOrd="0" presId="urn:microsoft.com/office/officeart/2005/8/layout/venn1"/>
    <dgm:cxn modelId="{5140AA87-73BC-46B1-916A-9A5FA1141659}" type="presOf" srcId="{BF638061-CD64-4B36-9655-AB46FFE2BE2D}" destId="{60BC28C2-464E-49BE-A37F-3A24C3E151C2}" srcOrd="0" destOrd="0" presId="urn:microsoft.com/office/officeart/2005/8/layout/venn1"/>
    <dgm:cxn modelId="{FE09D494-5CEC-41BE-9CC4-26E9335C1B71}" srcId="{23660315-F705-44D0-A7AF-C2B068BEA482}" destId="{42829129-D4FB-4B2C-BDFA-E92DCF7024B1}" srcOrd="1" destOrd="0" parTransId="{12F48B9D-C202-4B13-A1AE-499476FAEF5F}" sibTransId="{C713BA45-38AE-4FA9-AB98-795E4E35F087}"/>
    <dgm:cxn modelId="{6E1C5C9A-C17C-4E28-8018-997276E33F6F}" type="presOf" srcId="{413C5C55-FC5B-4C1B-B430-023209F6B90A}" destId="{68FA98D8-F19B-4AAA-A4C1-DFD91F21A219}" srcOrd="0" destOrd="0" presId="urn:microsoft.com/office/officeart/2005/8/layout/venn1"/>
    <dgm:cxn modelId="{5D725EA1-E876-42FF-A5A4-5D4919B1A995}" srcId="{23660315-F705-44D0-A7AF-C2B068BEA482}" destId="{21374AA8-076D-4ABD-8AB4-E3B229C9FAE0}" srcOrd="3" destOrd="0" parTransId="{38C62E2A-2F28-4DF2-B877-BEEE7E2F78F8}" sibTransId="{4E4621E9-0D5F-4D6C-A254-48B1603944D1}"/>
    <dgm:cxn modelId="{903D4CAA-205C-41C6-8A41-09244884696E}" srcId="{23660315-F705-44D0-A7AF-C2B068BEA482}" destId="{413C5C55-FC5B-4C1B-B430-023209F6B90A}" srcOrd="0" destOrd="0" parTransId="{4CA708F4-F052-4528-8530-2CADEC59DD6F}" sibTransId="{E428B1A5-D6AD-4843-A0E2-C6C227966373}"/>
    <dgm:cxn modelId="{CC4B30C5-FE5F-4936-BF0A-94BD1E4E5198}" type="presOf" srcId="{21374AA8-076D-4ABD-8AB4-E3B229C9FAE0}" destId="{8494B531-673B-4820-A491-FDE5A087C115}" srcOrd="0" destOrd="0" presId="urn:microsoft.com/office/officeart/2005/8/layout/venn1"/>
    <dgm:cxn modelId="{E08104C1-26C3-4C59-9DE6-9B29C3A6A95B}" type="presParOf" srcId="{D43B1536-3EB1-4FD7-B56E-5645E34637BC}" destId="{445970A5-09A1-4C76-AC6F-A0FF0D8304C4}" srcOrd="0" destOrd="0" presId="urn:microsoft.com/office/officeart/2005/8/layout/venn1"/>
    <dgm:cxn modelId="{29FDB731-E76A-4345-9F82-FF7A09967D5D}" type="presParOf" srcId="{D43B1536-3EB1-4FD7-B56E-5645E34637BC}" destId="{68FA98D8-F19B-4AAA-A4C1-DFD91F21A219}" srcOrd="1" destOrd="0" presId="urn:microsoft.com/office/officeart/2005/8/layout/venn1"/>
    <dgm:cxn modelId="{126062FF-69C3-4F76-83B3-3652605BDCFA}" type="presParOf" srcId="{D43B1536-3EB1-4FD7-B56E-5645E34637BC}" destId="{8FB290E7-E24C-4D69-86CF-8808F4948C5E}" srcOrd="2" destOrd="0" presId="urn:microsoft.com/office/officeart/2005/8/layout/venn1"/>
    <dgm:cxn modelId="{FB77F90B-D6E5-4419-B024-9407F3824628}" type="presParOf" srcId="{D43B1536-3EB1-4FD7-B56E-5645E34637BC}" destId="{1F85074D-AC32-4459-8BF5-382E95F8EE6C}" srcOrd="3" destOrd="0" presId="urn:microsoft.com/office/officeart/2005/8/layout/venn1"/>
    <dgm:cxn modelId="{6DAEF7E4-5732-40B7-BAD1-222E07B1514D}" type="presParOf" srcId="{D43B1536-3EB1-4FD7-B56E-5645E34637BC}" destId="{E7FDA5CF-1699-4DCC-9596-F99394935FDB}" srcOrd="4" destOrd="0" presId="urn:microsoft.com/office/officeart/2005/8/layout/venn1"/>
    <dgm:cxn modelId="{B0C194A5-710D-48CE-84A5-DA4FF4047FAD}" type="presParOf" srcId="{D43B1536-3EB1-4FD7-B56E-5645E34637BC}" destId="{A011C93B-A8D8-4E2E-B8F3-1F9240AABED9}" srcOrd="5" destOrd="0" presId="urn:microsoft.com/office/officeart/2005/8/layout/venn1"/>
    <dgm:cxn modelId="{A3A8CD87-37B2-4838-A2A4-25C0D6277C4D}" type="presParOf" srcId="{D43B1536-3EB1-4FD7-B56E-5645E34637BC}" destId="{8F15003B-2869-4A3F-B78D-03C01FABEA6F}" srcOrd="6" destOrd="0" presId="urn:microsoft.com/office/officeart/2005/8/layout/venn1"/>
    <dgm:cxn modelId="{432C39B5-BF61-47F1-B080-2341188D99E2}" type="presParOf" srcId="{D43B1536-3EB1-4FD7-B56E-5645E34637BC}" destId="{8494B531-673B-4820-A491-FDE5A087C115}" srcOrd="7" destOrd="0" presId="urn:microsoft.com/office/officeart/2005/8/layout/venn1"/>
    <dgm:cxn modelId="{B56FA5A5-C40A-443B-BFD6-27613834EF36}" type="presParOf" srcId="{D43B1536-3EB1-4FD7-B56E-5645E34637BC}" destId="{E4916113-A03A-4AB3-882F-23A70574CE71}" srcOrd="8" destOrd="0" presId="urn:microsoft.com/office/officeart/2005/8/layout/venn1"/>
    <dgm:cxn modelId="{B0DAAE1F-247B-4C0B-8C42-1F37A19E249F}" type="presParOf" srcId="{D43B1536-3EB1-4FD7-B56E-5645E34637BC}" destId="{60BC28C2-464E-49BE-A37F-3A24C3E151C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AD38B-8E13-4B45-B09F-304EC4D7F91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57A891-2D88-4F65-9146-AF0A3FFB964F}">
      <dgm:prSet phldrT="[Texte]"/>
      <dgm:spPr/>
      <dgm:t>
        <a:bodyPr/>
        <a:lstStyle/>
        <a:p>
          <a:pPr algn="ctr"/>
          <a:r>
            <a:rPr lang="fr-FR" dirty="0"/>
            <a:t>Des questions …</a:t>
          </a:r>
        </a:p>
      </dgm:t>
    </dgm:pt>
    <dgm:pt modelId="{A3B2A6C5-4A7F-437A-904D-63E8F3823F87}" type="parTrans" cxnId="{F6DBB962-93E2-4A07-88CA-C3015C1CE48E}">
      <dgm:prSet/>
      <dgm:spPr/>
      <dgm:t>
        <a:bodyPr/>
        <a:lstStyle/>
        <a:p>
          <a:pPr algn="ctr"/>
          <a:endParaRPr lang="fr-FR"/>
        </a:p>
      </dgm:t>
    </dgm:pt>
    <dgm:pt modelId="{C4DA8519-26D9-40C7-B130-F45F614B0FDB}" type="sibTrans" cxnId="{F6DBB962-93E2-4A07-88CA-C3015C1CE48E}">
      <dgm:prSet/>
      <dgm:spPr/>
      <dgm:t>
        <a:bodyPr/>
        <a:lstStyle/>
        <a:p>
          <a:pPr algn="ctr"/>
          <a:endParaRPr lang="fr-FR"/>
        </a:p>
      </dgm:t>
    </dgm:pt>
    <dgm:pt modelId="{48206F95-0F38-4310-A7F2-33D6A04F4AE4}">
      <dgm:prSet phldrT="[Texte]"/>
      <dgm:spPr/>
      <dgm:t>
        <a:bodyPr/>
        <a:lstStyle/>
        <a:p>
          <a:pPr algn="ctr"/>
          <a:r>
            <a:rPr lang="fr-FR" dirty="0"/>
            <a:t>… des réponses…</a:t>
          </a:r>
        </a:p>
      </dgm:t>
    </dgm:pt>
    <dgm:pt modelId="{C2567CED-C0BF-403D-9DFA-AAA2158E2023}" type="parTrans" cxnId="{35657799-5AC4-429F-8066-ADD4405C9B28}">
      <dgm:prSet/>
      <dgm:spPr/>
      <dgm:t>
        <a:bodyPr/>
        <a:lstStyle/>
        <a:p>
          <a:pPr algn="ctr"/>
          <a:endParaRPr lang="fr-FR"/>
        </a:p>
      </dgm:t>
    </dgm:pt>
    <dgm:pt modelId="{341C35D6-40E9-447E-B0D1-BB41D1CC0920}" type="sibTrans" cxnId="{35657799-5AC4-429F-8066-ADD4405C9B28}">
      <dgm:prSet/>
      <dgm:spPr/>
      <dgm:t>
        <a:bodyPr/>
        <a:lstStyle/>
        <a:p>
          <a:pPr algn="ctr"/>
          <a:endParaRPr lang="fr-FR"/>
        </a:p>
      </dgm:t>
    </dgm:pt>
    <dgm:pt modelId="{D62FDD84-5AC3-439D-A74E-0B511130A981}">
      <dgm:prSet phldrT="[Texte]"/>
      <dgm:spPr/>
      <dgm:t>
        <a:bodyPr/>
        <a:lstStyle/>
        <a:p>
          <a:pPr algn="ctr"/>
          <a:r>
            <a:rPr lang="fr-FR" dirty="0"/>
            <a:t>et surtout des solutions !</a:t>
          </a:r>
        </a:p>
      </dgm:t>
    </dgm:pt>
    <dgm:pt modelId="{36CEE562-0919-4C5E-8E6F-6F9B2F906F93}" type="parTrans" cxnId="{4BD8B273-52A6-4C26-8B11-53643F59AF3F}">
      <dgm:prSet/>
      <dgm:spPr/>
      <dgm:t>
        <a:bodyPr/>
        <a:lstStyle/>
        <a:p>
          <a:pPr algn="ctr"/>
          <a:endParaRPr lang="fr-FR"/>
        </a:p>
      </dgm:t>
    </dgm:pt>
    <dgm:pt modelId="{1B1A2E5C-92D9-4464-BB75-A4C6858815E5}" type="sibTrans" cxnId="{4BD8B273-52A6-4C26-8B11-53643F59AF3F}">
      <dgm:prSet/>
      <dgm:spPr/>
      <dgm:t>
        <a:bodyPr/>
        <a:lstStyle/>
        <a:p>
          <a:pPr algn="ctr"/>
          <a:endParaRPr lang="fr-FR"/>
        </a:p>
      </dgm:t>
    </dgm:pt>
    <dgm:pt modelId="{D48441FE-A256-43C5-88F6-A00F66E3FB1A}" type="pres">
      <dgm:prSet presAssocID="{B9EAD38B-8E13-4B45-B09F-304EC4D7F91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62CD562-C048-42F7-8FE3-20D9C8AF530E}" type="pres">
      <dgm:prSet presAssocID="{B057A891-2D88-4F65-9146-AF0A3FFB964F}" presName="Accent1" presStyleCnt="0"/>
      <dgm:spPr/>
    </dgm:pt>
    <dgm:pt modelId="{B0D6D07F-9A05-41D9-8B67-1684FBEE8FCE}" type="pres">
      <dgm:prSet presAssocID="{B057A891-2D88-4F65-9146-AF0A3FFB964F}" presName="Accent" presStyleLbl="node1" presStyleIdx="0" presStyleCnt="3"/>
      <dgm:spPr/>
    </dgm:pt>
    <dgm:pt modelId="{CBCB7520-4A19-4E61-BA48-A44818665E13}" type="pres">
      <dgm:prSet presAssocID="{B057A891-2D88-4F65-9146-AF0A3FFB964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527E059C-83DE-469B-8A55-738F537911CE}" type="pres">
      <dgm:prSet presAssocID="{48206F95-0F38-4310-A7F2-33D6A04F4AE4}" presName="Accent2" presStyleCnt="0"/>
      <dgm:spPr/>
    </dgm:pt>
    <dgm:pt modelId="{2081209A-8230-4295-BEA0-761B36B84017}" type="pres">
      <dgm:prSet presAssocID="{48206F95-0F38-4310-A7F2-33D6A04F4AE4}" presName="Accent" presStyleLbl="node1" presStyleIdx="1" presStyleCnt="3"/>
      <dgm:spPr/>
    </dgm:pt>
    <dgm:pt modelId="{479D5669-B257-4017-AACD-F5C8E15422D3}" type="pres">
      <dgm:prSet presAssocID="{48206F95-0F38-4310-A7F2-33D6A04F4AE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8737FFC9-CDCA-4C47-B884-2D41A30D8465}" type="pres">
      <dgm:prSet presAssocID="{D62FDD84-5AC3-439D-A74E-0B511130A981}" presName="Accent3" presStyleCnt="0"/>
      <dgm:spPr/>
    </dgm:pt>
    <dgm:pt modelId="{225414AE-4945-449E-B480-D6E36EF34212}" type="pres">
      <dgm:prSet presAssocID="{D62FDD84-5AC3-439D-A74E-0B511130A981}" presName="Accent" presStyleLbl="node1" presStyleIdx="2" presStyleCnt="3"/>
      <dgm:spPr/>
    </dgm:pt>
    <dgm:pt modelId="{6E594961-68F3-4A0D-B8CA-B022400E567B}" type="pres">
      <dgm:prSet presAssocID="{D62FDD84-5AC3-439D-A74E-0B511130A98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E31DE33-75C9-4033-8486-B7093FD732D3}" type="presOf" srcId="{B057A891-2D88-4F65-9146-AF0A3FFB964F}" destId="{CBCB7520-4A19-4E61-BA48-A44818665E13}" srcOrd="0" destOrd="0" presId="urn:microsoft.com/office/officeart/2009/layout/CircleArrowProcess"/>
    <dgm:cxn modelId="{D6619838-0013-4FA7-8CAC-C98447DDC20C}" type="presOf" srcId="{48206F95-0F38-4310-A7F2-33D6A04F4AE4}" destId="{479D5669-B257-4017-AACD-F5C8E15422D3}" srcOrd="0" destOrd="0" presId="urn:microsoft.com/office/officeart/2009/layout/CircleArrowProcess"/>
    <dgm:cxn modelId="{F6DBB962-93E2-4A07-88CA-C3015C1CE48E}" srcId="{B9EAD38B-8E13-4B45-B09F-304EC4D7F913}" destId="{B057A891-2D88-4F65-9146-AF0A3FFB964F}" srcOrd="0" destOrd="0" parTransId="{A3B2A6C5-4A7F-437A-904D-63E8F3823F87}" sibTransId="{C4DA8519-26D9-40C7-B130-F45F614B0FDB}"/>
    <dgm:cxn modelId="{4BD8B273-52A6-4C26-8B11-53643F59AF3F}" srcId="{B9EAD38B-8E13-4B45-B09F-304EC4D7F913}" destId="{D62FDD84-5AC3-439D-A74E-0B511130A981}" srcOrd="2" destOrd="0" parTransId="{36CEE562-0919-4C5E-8E6F-6F9B2F906F93}" sibTransId="{1B1A2E5C-92D9-4464-BB75-A4C6858815E5}"/>
    <dgm:cxn modelId="{304B718E-22B0-419A-A1F6-383E6AF81DC2}" type="presOf" srcId="{D62FDD84-5AC3-439D-A74E-0B511130A981}" destId="{6E594961-68F3-4A0D-B8CA-B022400E567B}" srcOrd="0" destOrd="0" presId="urn:microsoft.com/office/officeart/2009/layout/CircleArrowProcess"/>
    <dgm:cxn modelId="{35657799-5AC4-429F-8066-ADD4405C9B28}" srcId="{B9EAD38B-8E13-4B45-B09F-304EC4D7F913}" destId="{48206F95-0F38-4310-A7F2-33D6A04F4AE4}" srcOrd="1" destOrd="0" parTransId="{C2567CED-C0BF-403D-9DFA-AAA2158E2023}" sibTransId="{341C35D6-40E9-447E-B0D1-BB41D1CC0920}"/>
    <dgm:cxn modelId="{8CBB57DD-C6E4-4FBD-AD80-66E3509CB2DB}" type="presOf" srcId="{B9EAD38B-8E13-4B45-B09F-304EC4D7F913}" destId="{D48441FE-A256-43C5-88F6-A00F66E3FB1A}" srcOrd="0" destOrd="0" presId="urn:microsoft.com/office/officeart/2009/layout/CircleArrowProcess"/>
    <dgm:cxn modelId="{C2592B5A-7FD9-4153-BB71-721CDF39EB1F}" type="presParOf" srcId="{D48441FE-A256-43C5-88F6-A00F66E3FB1A}" destId="{462CD562-C048-42F7-8FE3-20D9C8AF530E}" srcOrd="0" destOrd="0" presId="urn:microsoft.com/office/officeart/2009/layout/CircleArrowProcess"/>
    <dgm:cxn modelId="{9E377908-EAF8-4664-842C-6F65221D5339}" type="presParOf" srcId="{462CD562-C048-42F7-8FE3-20D9C8AF530E}" destId="{B0D6D07F-9A05-41D9-8B67-1684FBEE8FCE}" srcOrd="0" destOrd="0" presId="urn:microsoft.com/office/officeart/2009/layout/CircleArrowProcess"/>
    <dgm:cxn modelId="{05B8CEA5-F22D-4CD1-B79E-8AF8B39FD268}" type="presParOf" srcId="{D48441FE-A256-43C5-88F6-A00F66E3FB1A}" destId="{CBCB7520-4A19-4E61-BA48-A44818665E13}" srcOrd="1" destOrd="0" presId="urn:microsoft.com/office/officeart/2009/layout/CircleArrowProcess"/>
    <dgm:cxn modelId="{EE7AE547-D7EF-449E-9E96-556D7D41295C}" type="presParOf" srcId="{D48441FE-A256-43C5-88F6-A00F66E3FB1A}" destId="{527E059C-83DE-469B-8A55-738F537911CE}" srcOrd="2" destOrd="0" presId="urn:microsoft.com/office/officeart/2009/layout/CircleArrowProcess"/>
    <dgm:cxn modelId="{CAEC58D9-5795-4FFA-98D0-806A62D23482}" type="presParOf" srcId="{527E059C-83DE-469B-8A55-738F537911CE}" destId="{2081209A-8230-4295-BEA0-761B36B84017}" srcOrd="0" destOrd="0" presId="urn:microsoft.com/office/officeart/2009/layout/CircleArrowProcess"/>
    <dgm:cxn modelId="{B443D27D-E4C8-4CA2-8F7F-1B7627B3ABB5}" type="presParOf" srcId="{D48441FE-A256-43C5-88F6-A00F66E3FB1A}" destId="{479D5669-B257-4017-AACD-F5C8E15422D3}" srcOrd="3" destOrd="0" presId="urn:microsoft.com/office/officeart/2009/layout/CircleArrowProcess"/>
    <dgm:cxn modelId="{FB4EFD1D-D652-4DA6-84C3-611C12B4A372}" type="presParOf" srcId="{D48441FE-A256-43C5-88F6-A00F66E3FB1A}" destId="{8737FFC9-CDCA-4C47-B884-2D41A30D8465}" srcOrd="4" destOrd="0" presId="urn:microsoft.com/office/officeart/2009/layout/CircleArrowProcess"/>
    <dgm:cxn modelId="{3B0F5560-42A0-4FC5-AEF8-348397988BD9}" type="presParOf" srcId="{8737FFC9-CDCA-4C47-B884-2D41A30D8465}" destId="{225414AE-4945-449E-B480-D6E36EF34212}" srcOrd="0" destOrd="0" presId="urn:microsoft.com/office/officeart/2009/layout/CircleArrowProcess"/>
    <dgm:cxn modelId="{BBBE519E-61CB-41D4-A24F-06C24F590D69}" type="presParOf" srcId="{D48441FE-A256-43C5-88F6-A00F66E3FB1A}" destId="{6E594961-68F3-4A0D-B8CA-B022400E567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970A5-09A1-4C76-AC6F-A0FF0D8304C4}">
      <dsp:nvSpPr>
        <dsp:cNvPr id="0" name=""/>
        <dsp:cNvSpPr/>
      </dsp:nvSpPr>
      <dsp:spPr>
        <a:xfrm>
          <a:off x="3443476" y="1303020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FA98D8-F19B-4AAA-A4C1-DFD91F21A219}">
      <dsp:nvSpPr>
        <dsp:cNvPr id="0" name=""/>
        <dsp:cNvSpPr/>
      </dsp:nvSpPr>
      <dsp:spPr>
        <a:xfrm>
          <a:off x="3110439" y="178407"/>
          <a:ext cx="2226067" cy="1074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COLENTAGRI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Affectations et compétences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des agents en établissements</a:t>
          </a:r>
          <a:endParaRPr lang="fr-FR" sz="1200" kern="1200" dirty="0"/>
        </a:p>
      </dsp:txBody>
      <dsp:txXfrm>
        <a:off x="3110439" y="178407"/>
        <a:ext cx="2226067" cy="1074420"/>
      </dsp:txXfrm>
    </dsp:sp>
    <dsp:sp modelId="{8FB290E7-E24C-4D69-86CF-8808F4948C5E}">
      <dsp:nvSpPr>
        <dsp:cNvPr id="0" name=""/>
        <dsp:cNvSpPr/>
      </dsp:nvSpPr>
      <dsp:spPr>
        <a:xfrm>
          <a:off x="4052192" y="1745132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85074D-AC32-4459-8BF5-382E95F8EE6C}">
      <dsp:nvSpPr>
        <dsp:cNvPr id="0" name=""/>
        <dsp:cNvSpPr/>
      </dsp:nvSpPr>
      <dsp:spPr>
        <a:xfrm>
          <a:off x="5406686" y="3314500"/>
          <a:ext cx="1664207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FREGATA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Gestion des apprenants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et des inscriptions</a:t>
          </a:r>
        </a:p>
      </dsp:txBody>
      <dsp:txXfrm>
        <a:off x="5406686" y="3314500"/>
        <a:ext cx="1664207" cy="1165860"/>
      </dsp:txXfrm>
    </dsp:sp>
    <dsp:sp modelId="{E7FDA5CF-1699-4DCC-9596-F99394935FDB}">
      <dsp:nvSpPr>
        <dsp:cNvPr id="0" name=""/>
        <dsp:cNvSpPr/>
      </dsp:nvSpPr>
      <dsp:spPr>
        <a:xfrm>
          <a:off x="3819843" y="2461107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011C93B-A8D8-4E2E-B8F3-1F9240AABED9}">
      <dsp:nvSpPr>
        <dsp:cNvPr id="0" name=""/>
        <dsp:cNvSpPr/>
      </dsp:nvSpPr>
      <dsp:spPr>
        <a:xfrm>
          <a:off x="5646055" y="1800529"/>
          <a:ext cx="1959405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i="0" kern="1200" dirty="0"/>
            <a:t>KIKADROIT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Calcul automatique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de profil basé en partie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sur les données de Plan’ Éval</a:t>
          </a:r>
          <a:endParaRPr lang="fr-FR" sz="1200" kern="1200" dirty="0"/>
        </a:p>
      </dsp:txBody>
      <dsp:txXfrm>
        <a:off x="5646055" y="1800529"/>
        <a:ext cx="1959405" cy="1165860"/>
      </dsp:txXfrm>
    </dsp:sp>
    <dsp:sp modelId="{8F15003B-2869-4A3F-B78D-03C01FABEA6F}">
      <dsp:nvSpPr>
        <dsp:cNvPr id="0" name=""/>
        <dsp:cNvSpPr/>
      </dsp:nvSpPr>
      <dsp:spPr>
        <a:xfrm>
          <a:off x="3067109" y="2461107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94B531-673B-4820-A491-FDE5A087C115}">
      <dsp:nvSpPr>
        <dsp:cNvPr id="0" name=""/>
        <dsp:cNvSpPr/>
      </dsp:nvSpPr>
      <dsp:spPr>
        <a:xfrm>
          <a:off x="1165164" y="3406140"/>
          <a:ext cx="1932295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RÉFÉA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Mise à disposition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du référentiel d’évaluation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applicable aux apprenants</a:t>
          </a:r>
        </a:p>
      </dsp:txBody>
      <dsp:txXfrm>
        <a:off x="1165164" y="3406140"/>
        <a:ext cx="1932295" cy="1165860"/>
      </dsp:txXfrm>
    </dsp:sp>
    <dsp:sp modelId="{E4916113-A03A-4AB3-882F-23A70574CE71}">
      <dsp:nvSpPr>
        <dsp:cNvPr id="0" name=""/>
        <dsp:cNvSpPr/>
      </dsp:nvSpPr>
      <dsp:spPr>
        <a:xfrm>
          <a:off x="2834760" y="1745132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BC28C2-464E-49BE-A37F-3A24C3E151C2}">
      <dsp:nvSpPr>
        <dsp:cNvPr id="0" name=""/>
        <dsp:cNvSpPr/>
      </dsp:nvSpPr>
      <dsp:spPr>
        <a:xfrm>
          <a:off x="949381" y="1417320"/>
          <a:ext cx="1851797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INDEXA2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Inscription des candidats, enregistrement des notes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des apprenants et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consultations des résultats</a:t>
          </a:r>
          <a:endParaRPr lang="fr-FR" sz="1200" b="1" kern="1200" dirty="0"/>
        </a:p>
      </dsp:txBody>
      <dsp:txXfrm>
        <a:off x="949381" y="1417320"/>
        <a:ext cx="1851797" cy="1165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6D07F-9A05-41D9-8B67-1684FBEE8FCE}">
      <dsp:nvSpPr>
        <dsp:cNvPr id="0" name=""/>
        <dsp:cNvSpPr/>
      </dsp:nvSpPr>
      <dsp:spPr>
        <a:xfrm>
          <a:off x="1024106" y="466804"/>
          <a:ext cx="1772299" cy="17725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7520-4A19-4E61-BA48-A44818665E13}">
      <dsp:nvSpPr>
        <dsp:cNvPr id="0" name=""/>
        <dsp:cNvSpPr/>
      </dsp:nvSpPr>
      <dsp:spPr>
        <a:xfrm>
          <a:off x="1415842" y="1106755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Des questions …</a:t>
          </a:r>
        </a:p>
      </dsp:txBody>
      <dsp:txXfrm>
        <a:off x="1415842" y="1106755"/>
        <a:ext cx="984832" cy="492298"/>
      </dsp:txXfrm>
    </dsp:sp>
    <dsp:sp modelId="{2081209A-8230-4295-BEA0-761B36B84017}">
      <dsp:nvSpPr>
        <dsp:cNvPr id="0" name=""/>
        <dsp:cNvSpPr/>
      </dsp:nvSpPr>
      <dsp:spPr>
        <a:xfrm>
          <a:off x="531856" y="1485276"/>
          <a:ext cx="1772299" cy="17725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D5669-B257-4017-AACD-F5C8E15422D3}">
      <dsp:nvSpPr>
        <dsp:cNvPr id="0" name=""/>
        <dsp:cNvSpPr/>
      </dsp:nvSpPr>
      <dsp:spPr>
        <a:xfrm>
          <a:off x="925589" y="2131119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… des réponses…</a:t>
          </a:r>
        </a:p>
      </dsp:txBody>
      <dsp:txXfrm>
        <a:off x="925589" y="2131119"/>
        <a:ext cx="984832" cy="492298"/>
      </dsp:txXfrm>
    </dsp:sp>
    <dsp:sp modelId="{225414AE-4945-449E-B480-D6E36EF34212}">
      <dsp:nvSpPr>
        <dsp:cNvPr id="0" name=""/>
        <dsp:cNvSpPr/>
      </dsp:nvSpPr>
      <dsp:spPr>
        <a:xfrm>
          <a:off x="1150247" y="2625627"/>
          <a:ext cx="1522679" cy="15232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4961-68F3-4A0D-B8CA-B022400E567B}">
      <dsp:nvSpPr>
        <dsp:cNvPr id="0" name=""/>
        <dsp:cNvSpPr/>
      </dsp:nvSpPr>
      <dsp:spPr>
        <a:xfrm>
          <a:off x="1418172" y="3156956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et surtout des solutions !</a:t>
          </a:r>
        </a:p>
      </dsp:txBody>
      <dsp:txXfrm>
        <a:off x="1418172" y="3156956"/>
        <a:ext cx="984832" cy="492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8AD2-49FC-4359-994E-52C1CBB52F77}" type="datetimeFigureOut">
              <a:rPr lang="fr-FR" smtClean="0"/>
              <a:t>07/06/2023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65255-1AE9-418B-BE03-5D82C9AD178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04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2A67-E29F-BB4F-BAA7-609A0EAC8ACA}" type="datetimeFigureOut">
              <a:rPr lang="fr-FR" smtClean="0"/>
              <a:t>07/06/2023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FDBA-75DB-CB46-AC9E-CD4BFE7142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99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088" t="-1527" r="53036" b="15097"/>
          <a:stretch/>
        </p:blipFill>
        <p:spPr>
          <a:xfrm>
            <a:off x="-24063" y="1498225"/>
            <a:ext cx="4392516" cy="537180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3" t="5591" r="14075" b="9859"/>
          <a:stretch/>
        </p:blipFill>
        <p:spPr>
          <a:xfrm>
            <a:off x="6342610" y="0"/>
            <a:ext cx="5842301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4A9883A-B293-8F4F-92F5-9F2F586582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0301" y="2777200"/>
            <a:ext cx="7086600" cy="1655763"/>
          </a:xfrm>
        </p:spPr>
        <p:txBody>
          <a:bodyPr anchor="ctr">
            <a:normAutofit/>
          </a:bodyPr>
          <a:lstStyle>
            <a:lvl1pPr algn="l">
              <a:defRPr sz="5000" spc="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08C878-2A10-4E4F-B62D-3E70023E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676139"/>
            <a:ext cx="9144000" cy="96744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692813D-C7CF-F044-86E4-047022A8F24D}"/>
              </a:ext>
            </a:extLst>
          </p:cNvPr>
          <p:cNvCxnSpPr>
            <a:cxnSpLocks/>
          </p:cNvCxnSpPr>
          <p:nvPr userDrawn="1"/>
        </p:nvCxnSpPr>
        <p:spPr>
          <a:xfrm>
            <a:off x="971508" y="2777200"/>
            <a:ext cx="0" cy="1655763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BDC6E785-C3E6-4F9A-BA35-30B3BB2108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0301" y="386995"/>
            <a:ext cx="6033813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690000" cy="6858000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534332" cy="929393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89529" y="5568035"/>
            <a:ext cx="1800000" cy="1289965"/>
          </a:xfrm>
          <a:prstGeom prst="rect">
            <a:avLst/>
          </a:prstGeom>
        </p:spPr>
      </p:pic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078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53EFC7C-8E68-4F9A-A7D6-63875BE0F6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0" y="5899897"/>
            <a:ext cx="1619170" cy="967155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895755AF-E5AC-7F4A-AE37-5547AE47B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2545" r="23530"/>
          <a:stretch/>
        </p:blipFill>
        <p:spPr>
          <a:xfrm>
            <a:off x="2610001" y="0"/>
            <a:ext cx="1080000" cy="7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48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58DB0D0-1DF7-4E94-BCA4-5E62DC4FCB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21250"/>
            <a:ext cx="3410139" cy="1445801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86BC5614-3E35-437E-9E83-61DE3F14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651114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C76E7F8-7494-4209-93A0-44BD8883B6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3657"/>
            <a:ext cx="12191999" cy="9153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328D1B4-C85B-4A48-B2B7-2FD2D0027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84" y="6219825"/>
            <a:ext cx="12191999" cy="638174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86BC5614-3E35-437E-9E83-61DE3F14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3478A81-7263-4669-8902-32054DB5A6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8329598" y="6370401"/>
            <a:ext cx="791772" cy="49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67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533B8E9B-8A87-4FC8-9FFD-840EE817BF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85" y="6219825"/>
            <a:ext cx="12191999" cy="63817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4526F49-1F03-4C17-8446-F6A0828A48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9" cy="911656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5685821-4CFA-488A-8E54-0D794DAA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2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088" t="-1527" r="53036" b="15097"/>
          <a:stretch/>
        </p:blipFill>
        <p:spPr>
          <a:xfrm>
            <a:off x="-24063" y="1498225"/>
            <a:ext cx="4392516" cy="53718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3" t="5591" r="14075" b="9859"/>
          <a:stretch/>
        </p:blipFill>
        <p:spPr>
          <a:xfrm>
            <a:off x="6342610" y="0"/>
            <a:ext cx="5842301" cy="6858000"/>
          </a:xfrm>
          <a:prstGeom prst="rect">
            <a:avLst/>
          </a:prstGeom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BA2BA1B9-0119-7D45-B35B-7545AC88DF37}"/>
              </a:ext>
            </a:extLst>
          </p:cNvPr>
          <p:cNvSpPr txBox="1">
            <a:spLocks/>
          </p:cNvSpPr>
          <p:nvPr userDrawn="1"/>
        </p:nvSpPr>
        <p:spPr>
          <a:xfrm>
            <a:off x="1066800" y="3805162"/>
            <a:ext cx="8605812" cy="707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50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30088" y="3110891"/>
            <a:ext cx="10370322" cy="660144"/>
          </a:xfrm>
        </p:spPr>
        <p:txBody>
          <a:bodyPr>
            <a:normAutofit/>
          </a:bodyPr>
          <a:lstStyle>
            <a:lvl1pPr>
              <a:defRPr sz="3000" spc="3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230328" y="3886730"/>
            <a:ext cx="8537575" cy="660445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1230313" y="4549285"/>
            <a:ext cx="8537575" cy="610544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D14F5D1-770C-48E0-A5D2-CB5F88B47E0D}"/>
              </a:ext>
            </a:extLst>
          </p:cNvPr>
          <p:cNvCxnSpPr>
            <a:cxnSpLocks/>
          </p:cNvCxnSpPr>
          <p:nvPr userDrawn="1"/>
        </p:nvCxnSpPr>
        <p:spPr>
          <a:xfrm>
            <a:off x="839628" y="3110891"/>
            <a:ext cx="0" cy="28800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DFD85E66-5F88-45B0-9BB1-E3A5976EF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0301" y="386995"/>
            <a:ext cx="6033813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0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9C92EE6-5A3D-9346-B635-3CE5A41D9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D7DE39D-EA33-FE4E-96AA-6CB29576C8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4045556" y="4375703"/>
            <a:ext cx="3970489" cy="248229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2071AC-09AE-1346-A3B2-85AC8BB9D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15897"/>
          <a:stretch/>
        </p:blipFill>
        <p:spPr>
          <a:xfrm>
            <a:off x="9757619" y="3788996"/>
            <a:ext cx="2434252" cy="21526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1" y="1163639"/>
            <a:ext cx="11739351" cy="1884362"/>
          </a:xfrm>
        </p:spPr>
        <p:txBody>
          <a:bodyPr anchor="b">
            <a:normAutofit/>
          </a:bodyPr>
          <a:lstStyle>
            <a:lvl1pPr>
              <a:defRPr sz="50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3267298"/>
            <a:ext cx="117393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979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AF9C927E-0694-418D-850F-6B6C99A5C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1" y="5219700"/>
            <a:ext cx="2742772" cy="16383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95755AF-E5AC-7F4A-AE37-5547AE47B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2545" r="23530"/>
          <a:stretch/>
        </p:blipFill>
        <p:spPr>
          <a:xfrm>
            <a:off x="9982201" y="-10634"/>
            <a:ext cx="2213344" cy="145208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386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81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5B0CA1C-06ED-4B92-B1D0-0361682672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12197"/>
            <a:ext cx="3410139" cy="1445801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4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56"/>
            <a:ext cx="12266908" cy="6880512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81911022-2809-6740-AB30-1729D6A2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213789"/>
            <a:ext cx="11739352" cy="6803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13251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BB7F19-1108-489B-97DB-EF97241691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0" y="5214872"/>
            <a:ext cx="2750853" cy="16431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27449AA-D851-F941-8292-11C5B61E4C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3039" r="23897"/>
          <a:stretch/>
        </p:blipFill>
        <p:spPr>
          <a:xfrm>
            <a:off x="9982201" y="0"/>
            <a:ext cx="2202712" cy="144145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00E02-645C-7742-B5B6-9B643D31A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341" y="1027755"/>
            <a:ext cx="5794459" cy="5192070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027755"/>
            <a:ext cx="5818630" cy="5192070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27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D0E6CCB0-C6DA-4B87-86B4-B61B05DDE2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12197"/>
            <a:ext cx="3410139" cy="1445801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693B07-151F-A44F-B8D6-E197ED82B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1033583"/>
            <a:ext cx="5794459" cy="601488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8D2C87-15B7-0049-B4A6-91CAED394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062" y="1041735"/>
            <a:ext cx="5818630" cy="601488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43500E02-645C-7742-B5B6-9B643D31A23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25341" y="1763445"/>
            <a:ext cx="5794459" cy="4456379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763445"/>
            <a:ext cx="5818630" cy="4456379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85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9C92EE6-5A3D-9346-B635-3CE5A41D9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688600" cy="6858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D7DE39D-EA33-FE4E-96AA-6CB29576C8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1135240" y="5328181"/>
            <a:ext cx="2446977" cy="152981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2071AC-09AE-1346-A3B2-85AC8BB9D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15897"/>
          <a:stretch/>
        </p:blipFill>
        <p:spPr>
          <a:xfrm>
            <a:off x="2650210" y="-7749"/>
            <a:ext cx="1030640" cy="91141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5893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3E31C9-5491-5D41-9EA6-42C47473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466167-3067-CC4A-BCEA-AC787CC7C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19E2E-14A2-C74E-8F46-4FC4726ED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333FA-EA14-414B-AEF1-9F1183477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808BB-B028-1249-B511-6DEF2AA5E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36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56" r:id="rId4"/>
    <p:sldLayoutId id="2147483670" r:id="rId5"/>
    <p:sldLayoutId id="2147483654" r:id="rId6"/>
    <p:sldLayoutId id="2147483652" r:id="rId7"/>
    <p:sldLayoutId id="2147483653" r:id="rId8"/>
    <p:sldLayoutId id="2147483667" r:id="rId9"/>
    <p:sldLayoutId id="2147483668" r:id="rId10"/>
    <p:sldLayoutId id="2147483669" r:id="rId11"/>
    <p:sldLayoutId id="2147483671" r:id="rId12"/>
    <p:sldLayoutId id="2147483672" r:id="rId13"/>
    <p:sldLayoutId id="2147483673" r:id="rId14"/>
    <p:sldLayoutId id="214748365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nerta-support.fr/contact/" TargetMode="External"/><Relationship Id="rId2" Type="http://schemas.openxmlformats.org/officeDocument/2006/relationships/hyperlink" Target="https://planeval.educagri.fr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ana.numerique.gouv.fr/public/information/consulterAccessUrl?cle_url=1207531809AmgCYlZaV2sHalM1VzkHJ11jDzIGJwJrAmlTbgdmAD0AMAA3UTAEYVdjUmM=" TargetMode="External"/><Relationship Id="rId2" Type="http://schemas.openxmlformats.org/officeDocument/2006/relationships/hyperlink" Target="https://cnerta-support.fr/assistance/support-planeval" TargetMode="External"/><Relationship Id="rId1" Type="http://schemas.openxmlformats.org/officeDocument/2006/relationships/slideLayout" Target="../slideLayouts/slideLayout15.xml"/><Relationship Id="rId5" Type="http://schemas.microsoft.com/office/2007/relationships/hdphoto" Target="../media/hdphoto1.wdp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0300" y="2777200"/>
            <a:ext cx="10918945" cy="1655763"/>
          </a:xfrm>
        </p:spPr>
        <p:txBody>
          <a:bodyPr/>
          <a:lstStyle/>
          <a:p>
            <a:r>
              <a:rPr lang="fr-FR" dirty="0"/>
              <a:t>Webinaire Plan’Éval :</a:t>
            </a:r>
            <a:br>
              <a:rPr lang="fr-FR" dirty="0"/>
            </a:br>
            <a:r>
              <a:rPr lang="fr-FR" dirty="0"/>
              <a:t>présentation générale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DGER – Institut Agro Dijon – CNERTA-DATA</a:t>
            </a:r>
          </a:p>
          <a:p>
            <a:r>
              <a:rPr lang="fr-FR" dirty="0"/>
              <a:t>Mai – Juin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779BEBD-E309-4A84-AFDA-937088A16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846" y="1214412"/>
            <a:ext cx="2442687" cy="13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1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884980-B76F-4A62-B8C7-B4863D59A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1033583"/>
            <a:ext cx="5794459" cy="601488"/>
          </a:xfrm>
        </p:spPr>
        <p:txBody>
          <a:bodyPr>
            <a:normAutofit/>
          </a:bodyPr>
          <a:lstStyle/>
          <a:p>
            <a:r>
              <a:rPr lang="fr-FR" dirty="0"/>
              <a:t>L’environnement du quotidien…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14B2381-245A-44AD-AC5C-3D102E9D5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062" y="1033583"/>
            <a:ext cx="5818630" cy="601488"/>
          </a:xfrm>
        </p:spPr>
        <p:txBody>
          <a:bodyPr>
            <a:normAutofit/>
          </a:bodyPr>
          <a:lstStyle/>
          <a:p>
            <a:r>
              <a:rPr lang="fr-FR" dirty="0"/>
              <a:t>… et en cas de besoin…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DFBA4D-CA09-4601-821A-3649710B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6996E5-05B0-468C-94DF-0E856CB5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F2D6FD-55E2-42F1-BEC1-D19F5E81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AA34D29E-B82B-4464-9C65-CA31F3F6332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« Production » :</a:t>
            </a:r>
          </a:p>
          <a:p>
            <a:pPr lvl="1"/>
            <a:r>
              <a:rPr lang="fr-FR" dirty="0"/>
              <a:t>Accès direct à l’application à partir de l’url suivante : </a:t>
            </a:r>
          </a:p>
          <a:p>
            <a:pPr marL="0" indent="0" algn="ctr">
              <a:buNone/>
            </a:pPr>
            <a:r>
              <a:rPr lang="fr-FR" b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fr-FR" b="1" dirty="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planeval.educagri.fr</a:t>
            </a:r>
            <a:r>
              <a:rPr lang="fr-FR" b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979644D-BDCA-4751-B015-D349873A6A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« Formation » : </a:t>
            </a:r>
          </a:p>
          <a:p>
            <a:pPr lvl="1"/>
            <a:r>
              <a:rPr lang="fr-FR" sz="1600" dirty="0"/>
              <a:t>Destiné aux agents qui souhaitent organiser à leur niveau </a:t>
            </a:r>
            <a:r>
              <a:rPr lang="fr-FR" sz="1600" i="1" dirty="0"/>
              <a:t>(établissement, région, regroupement…) </a:t>
            </a:r>
            <a:r>
              <a:rPr lang="fr-FR" sz="1600" dirty="0"/>
              <a:t>des sessions formatives autour des fonctionnalités de Plan’Éval</a:t>
            </a:r>
          </a:p>
          <a:p>
            <a:pPr marL="0" indent="0">
              <a:buNone/>
            </a:pPr>
            <a:r>
              <a:rPr lang="fr-FR" sz="1800" dirty="0"/>
              <a:t>« Qualification-externe » :</a:t>
            </a:r>
          </a:p>
          <a:p>
            <a:pPr lvl="1"/>
            <a:r>
              <a:rPr lang="fr-FR" sz="1600" dirty="0"/>
              <a:t>Destiné aux agents souhaitant réaliser des tests sur un plan, avant implémentation d’une solution en production.</a:t>
            </a:r>
          </a:p>
          <a:p>
            <a:pPr lvl="1"/>
            <a:r>
              <a:rPr lang="fr-FR" sz="1600" dirty="0"/>
              <a:t>Destiné aux agents souhaitant participer au recettage des nouvelles fonctionnalités proposées.</a:t>
            </a:r>
          </a:p>
          <a:p>
            <a:pPr marL="914400" lvl="2" indent="0" algn="just">
              <a:buNone/>
            </a:pPr>
            <a:r>
              <a:rPr lang="fr-FR" sz="1200" dirty="0"/>
              <a:t>Cette possibilité vous permet de vous familiariser avec les nouvelles interfaces avant la sortie en production.</a:t>
            </a:r>
          </a:p>
          <a:p>
            <a:pPr marL="914400" lvl="2" indent="0">
              <a:buNone/>
            </a:pPr>
            <a:r>
              <a:rPr lang="fr-FR" sz="1200" dirty="0"/>
              <a:t>Vous avez la possibilité de faire remonter anomalies, remarques et suggestions directement via l’interface Plan’Eval.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6E482289-309C-49E6-82F7-149ED9C5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Comment accéder à Plan’Éval ?</a:t>
            </a:r>
          </a:p>
        </p:txBody>
      </p:sp>
      <p:sp>
        <p:nvSpPr>
          <p:cNvPr id="26" name="Espace réservé du contenu 9">
            <a:extLst>
              <a:ext uri="{FF2B5EF4-FFF2-40B4-BE49-F238E27FC236}">
                <a16:creationId xmlns:a16="http://schemas.microsoft.com/office/drawing/2014/main" id="{58BECEA5-D5D9-4FC8-BF50-583B82442CC6}"/>
              </a:ext>
            </a:extLst>
          </p:cNvPr>
          <p:cNvSpPr txBox="1">
            <a:spLocks/>
          </p:cNvSpPr>
          <p:nvPr/>
        </p:nvSpPr>
        <p:spPr>
          <a:xfrm>
            <a:off x="6753502" y="5566228"/>
            <a:ext cx="5087774" cy="80766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vert="horz" lIns="216000" tIns="72000" rIns="216000" bIns="72000" rtlCol="0" anchor="ctr" anchorCtr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2800" i="1" dirty="0"/>
              <a:t>Les habilitations sur les environnements de formation et de qualification sont données à la demande.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800" i="1" dirty="0"/>
              <a:t>Contactez l’assistance : </a:t>
            </a:r>
            <a:r>
              <a:rPr lang="fr-FR" sz="2800" i="1" dirty="0">
                <a:hlinkClick r:id="rId3"/>
              </a:rPr>
              <a:t>https://</a:t>
            </a:r>
            <a:r>
              <a:rPr lang="fr-FR" sz="2800" i="1" dirty="0" err="1">
                <a:hlinkClick r:id="rId3"/>
              </a:rPr>
              <a:t>cnerta-support.fr</a:t>
            </a:r>
            <a:r>
              <a:rPr lang="fr-FR" sz="2800" i="1" dirty="0">
                <a:hlinkClick r:id="rId3"/>
              </a:rPr>
              <a:t>/contact/</a:t>
            </a:r>
            <a:endParaRPr lang="fr-FR" sz="2800" i="1" dirty="0"/>
          </a:p>
          <a:p>
            <a:pPr marL="0" indent="0">
              <a:buNone/>
            </a:pPr>
            <a:r>
              <a:rPr lang="fr-FR" sz="2800" i="1" dirty="0"/>
              <a:t>Ces environnements sont purgés régulièrement.</a:t>
            </a:r>
            <a:r>
              <a:rPr lang="fr-FR" sz="2800" dirty="0"/>
              <a:t> </a:t>
            </a:r>
          </a:p>
        </p:txBody>
      </p:sp>
      <p:pic>
        <p:nvPicPr>
          <p:cNvPr id="27" name="Graphique 26" descr="Informations">
            <a:extLst>
              <a:ext uri="{FF2B5EF4-FFF2-40B4-BE49-F238E27FC236}">
                <a16:creationId xmlns:a16="http://schemas.microsoft.com/office/drawing/2014/main" id="{B8EAF839-EAA7-4953-8EA7-BBE9156BB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83502" y="5296227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6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53FBC58-3784-4139-9124-DC25EBD7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V1.0 : quelles fonctionnalités proposées ?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5EB935F2-949A-44CC-B233-B29AAEB1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Génération des plans d’évaluation</a:t>
            </a:r>
          </a:p>
          <a:p>
            <a:pPr marL="800100" lvl="1" indent="-342900"/>
            <a:r>
              <a:rPr lang="fr-FR" sz="1600" dirty="0"/>
              <a:t>Initialisation des plans d’évaluation à partir des données du REFERENTIEL</a:t>
            </a:r>
          </a:p>
          <a:p>
            <a:pPr marL="800100" lvl="1" indent="-342900"/>
            <a:r>
              <a:rPr lang="fr-FR" sz="1600" dirty="0"/>
              <a:t>Déclaration des professeurs coordonnateurs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Gestion des « objets métiers » : fiches, ECCFs et situations d’évaluation</a:t>
            </a:r>
          </a:p>
          <a:p>
            <a:pPr marL="800100" lvl="1" indent="-342900"/>
            <a:r>
              <a:rPr lang="fr-FR" sz="1600" dirty="0"/>
              <a:t>Pour ajustement des informations non dictées par la règlementation et pour les épreuves multi-sélections</a:t>
            </a:r>
          </a:p>
          <a:p>
            <a:pPr marL="800100" lvl="1" indent="-342900"/>
            <a:r>
              <a:rPr lang="fr-FR" sz="1600" dirty="0"/>
              <a:t>Déclaration des évaluateurs</a:t>
            </a:r>
          </a:p>
          <a:p>
            <a:pPr marL="342900" indent="-342900"/>
            <a:r>
              <a:rPr lang="fr-FR" sz="1900" b="1" dirty="0">
                <a:solidFill>
                  <a:schemeClr val="accent1"/>
                </a:solidFill>
              </a:rPr>
              <a:t>Circuit de validation des plans</a:t>
            </a:r>
          </a:p>
          <a:p>
            <a:pPr marL="800100" lvl="1" indent="-342900"/>
            <a:r>
              <a:rPr lang="fr-FR" sz="1600" dirty="0"/>
              <a:t>Validation et suivi des modifications des plans</a:t>
            </a:r>
          </a:p>
          <a:p>
            <a:pPr marL="800100" lvl="1" indent="-342900"/>
            <a:r>
              <a:rPr lang="fr-FR" sz="1600" dirty="0"/>
              <a:t>Gestion des avenants</a:t>
            </a:r>
          </a:p>
          <a:p>
            <a:pPr marL="800100" lvl="1" indent="-342900"/>
            <a:r>
              <a:rPr lang="fr-FR" sz="1600" dirty="0"/>
              <a:t>Calcul de conformité vis-à-vis du référentiel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Visualisation des « objets métiers » dans leur globalité</a:t>
            </a:r>
          </a:p>
          <a:p>
            <a:pPr marL="800100" lvl="1" indent="-342900"/>
            <a:r>
              <a:rPr lang="fr-FR" sz="1600" dirty="0"/>
              <a:t>Pour vérification et suivi du bon déroulement du plan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Gestion des « apprenants » :</a:t>
            </a:r>
          </a:p>
          <a:p>
            <a:pPr marL="800100" lvl="1" indent="-342900"/>
            <a:r>
              <a:rPr lang="fr-FR" sz="1600" dirty="0"/>
              <a:t>Rattachement à partir des infos FREGATA et initialisation des « informations complémentaires »</a:t>
            </a:r>
          </a:p>
          <a:p>
            <a:pPr marL="800100" lvl="1" indent="-342900"/>
            <a:r>
              <a:rPr lang="fr-FR" sz="1600" dirty="0"/>
              <a:t>Personnalisation des plans : redoublement / intégration, gestion des enseignements optionnels, LV, SE, dispenses, aménagements…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Paramétrage établissement</a:t>
            </a:r>
          </a:p>
          <a:p>
            <a:pPr marL="800100" lvl="1" indent="-342900"/>
            <a:r>
              <a:rPr lang="fr-FR" sz="1600" dirty="0"/>
              <a:t>Déclaration de la période de référence et des périodes « établissement »</a:t>
            </a:r>
          </a:p>
          <a:p>
            <a:pPr marL="800100" lvl="1" indent="-342900"/>
            <a:r>
              <a:rPr lang="fr-FR" sz="1600" dirty="0"/>
              <a:t>Déclaration du référentiel des intervenants extérieurs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Affichage des données du référentiel</a:t>
            </a:r>
          </a:p>
          <a:p>
            <a:pPr marL="800100" lvl="1" indent="-342900"/>
            <a:r>
              <a:rPr lang="fr-FR" sz="1600" dirty="0"/>
              <a:t>Pour vérification de la règlementation saisie dans REFEA</a:t>
            </a:r>
          </a:p>
          <a:p>
            <a:pPr marL="342900" indent="-342900"/>
            <a:r>
              <a:rPr lang="fr-FR" sz="2000" b="1" dirty="0">
                <a:solidFill>
                  <a:schemeClr val="accent1"/>
                </a:solidFill>
              </a:rPr>
              <a:t>Périmètre spécifique MIREX</a:t>
            </a:r>
          </a:p>
          <a:p>
            <a:pPr marL="800100" lvl="1" indent="-342900"/>
            <a:r>
              <a:rPr lang="fr-FR" sz="1600" dirty="0"/>
              <a:t>Nomination des PAJ et rattachement aux plans d’évaluation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F51F11F-D3C1-4B4C-8CBA-F3EB7C6CDD74}"/>
              </a:ext>
            </a:extLst>
          </p:cNvPr>
          <p:cNvSpPr/>
          <p:nvPr/>
        </p:nvSpPr>
        <p:spPr>
          <a:xfrm>
            <a:off x="7650760" y="2844625"/>
            <a:ext cx="4313932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+ des fonctionnalités facilitatrices dans toute l’application.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D71128-DF7E-4508-B17F-DC4CAC1AD4B1}"/>
              </a:ext>
            </a:extLst>
          </p:cNvPr>
          <p:cNvSpPr/>
          <p:nvPr/>
        </p:nvSpPr>
        <p:spPr>
          <a:xfrm>
            <a:off x="7650760" y="5055766"/>
            <a:ext cx="431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u="sng" dirty="0">
                <a:solidFill>
                  <a:schemeClr val="bg1">
                    <a:lumMod val="50000"/>
                  </a:schemeClr>
                </a:solidFill>
              </a:rPr>
              <a:t>Non livré en V1.0 – à venir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Edition des PEP, convocations et pochettes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Gestion des notes obtenues et des absences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Gestion de la </a:t>
            </a:r>
            <a:r>
              <a:rPr lang="fr-FR" sz="1400" dirty="0" err="1">
                <a:solidFill>
                  <a:schemeClr val="bg1">
                    <a:lumMod val="50000"/>
                  </a:schemeClr>
                </a:solidFill>
              </a:rPr>
              <a:t>semestrialisation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 (trame et plan).</a:t>
            </a:r>
          </a:p>
        </p:txBody>
      </p:sp>
    </p:spTree>
    <p:extLst>
      <p:ext uri="{BB962C8B-B14F-4D97-AF65-F5344CB8AC3E}">
        <p14:creationId xmlns:p14="http://schemas.microsoft.com/office/powerpoint/2010/main" val="2812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177470B7-0402-4BAB-811D-EB9F1A581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144" y="2283306"/>
            <a:ext cx="5674511" cy="3694297"/>
          </a:xfrm>
          <a:solidFill>
            <a:schemeClr val="accent1">
              <a:alpha val="25000"/>
            </a:schemeClr>
          </a:solidFill>
        </p:spPr>
        <p:txBody>
          <a:bodyPr lIns="180000" tIns="180000" rIns="180000" bIns="180000" anchor="ctr" anchorCtr="0"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dirty="0"/>
              <a:t>Gardez à l’esprit l’ensemble du process CCF d’un point de vue règlementaire et organisationnel.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Faites des rapprochements entre le fonctionnement de Plan’Éval et la méthode de travail actuellement en place dans votre établissement.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Prenez du recul pour voir l’ensemble des interactions avec les autres applications du système d’informations.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b="1" dirty="0"/>
              <a:t>Ayez une approche constructive et voyez Plan’Éval comme un facilitateur.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9C64BA-E8D5-4FF6-AC23-2D2EB570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9FDC32-2AA0-4E13-9BC1-6F3242EE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C17366-A6A6-4007-B71A-5E0123E8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6765859-DC56-42FE-8A0E-DA5E08B5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Du changement au service des établissements</a:t>
            </a:r>
          </a:p>
        </p:txBody>
      </p:sp>
      <p:pic>
        <p:nvPicPr>
          <p:cNvPr id="8" name="Graphique 7" descr="Informations">
            <a:extLst>
              <a:ext uri="{FF2B5EF4-FFF2-40B4-BE49-F238E27FC236}">
                <a16:creationId xmlns:a16="http://schemas.microsoft.com/office/drawing/2014/main" id="{40FF2FA3-BCAD-4C43-8CCB-77D546CF8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144" y="2013306"/>
            <a:ext cx="540000" cy="540000"/>
          </a:xfrm>
          <a:prstGeom prst="rect">
            <a:avLst/>
          </a:prstGeom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DA203A55-551C-4F5C-A1D9-2AF2CDB1D3AB}"/>
              </a:ext>
            </a:extLst>
          </p:cNvPr>
          <p:cNvGrpSpPr>
            <a:grpSpLocks noChangeAspect="1"/>
          </p:cNvGrpSpPr>
          <p:nvPr/>
        </p:nvGrpSpPr>
        <p:grpSpPr>
          <a:xfrm>
            <a:off x="6379665" y="2730088"/>
            <a:ext cx="5388191" cy="2933228"/>
            <a:chOff x="906961" y="3699120"/>
            <a:chExt cx="5388191" cy="2933228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B9D5205-7DDA-4EEC-AF0A-435862AC2296}"/>
                </a:ext>
              </a:extLst>
            </p:cNvPr>
            <p:cNvSpPr txBox="1"/>
            <p:nvPr/>
          </p:nvSpPr>
          <p:spPr>
            <a:xfrm>
              <a:off x="1790582" y="3834709"/>
              <a:ext cx="4504570" cy="2797639"/>
            </a:xfrm>
            <a:prstGeom prst="roundRect">
              <a:avLst>
                <a:gd name="adj" fmla="val 964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rIns="288000" rtlCol="0" anchor="ctr">
              <a:noAutofit/>
            </a:bodyPr>
            <a:lstStyle/>
            <a:p>
              <a:r>
                <a:rPr lang="fr-FR" sz="1400" dirty="0"/>
                <a:t>Le projet Plan’Éval a débuté en décembre 2019.</a:t>
              </a:r>
            </a:p>
            <a:p>
              <a:endParaRPr lang="fr-FR" sz="1400" dirty="0"/>
            </a:p>
            <a:p>
              <a:r>
                <a:rPr lang="fr-FR" sz="1400" dirty="0"/>
                <a:t>12 ateliers d’idéation et de consultation ont été menés avec des utilisateurs issus d’établissements privés et publics, tous les acteurs CCF y étaient représentés.</a:t>
              </a:r>
            </a:p>
            <a:p>
              <a:endParaRPr lang="fr-FR" sz="1400" dirty="0"/>
            </a:p>
            <a:p>
              <a:r>
                <a:rPr lang="fr-FR" sz="1400" dirty="0"/>
                <a:t>Les établissements « bêta-testeurs » accèderont à Plan’Eval, en production, dès le 24 mai 2023, en devenant « établissements pilotes ».</a:t>
              </a:r>
            </a:p>
          </p:txBody>
        </p: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AB0DCC3-F856-428E-81F9-6AA7A59582C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99120"/>
              <a:ext cx="1133789" cy="1285984"/>
              <a:chOff x="883212" y="4722787"/>
              <a:chExt cx="1212384" cy="1375127"/>
            </a:xfrm>
          </p:grpSpPr>
          <p:sp>
            <p:nvSpPr>
              <p:cNvPr id="12" name="Bulle narrative : ronde 11">
                <a:extLst>
                  <a:ext uri="{FF2B5EF4-FFF2-40B4-BE49-F238E27FC236}">
                    <a16:creationId xmlns:a16="http://schemas.microsoft.com/office/drawing/2014/main" id="{AB461D51-1EF1-4E76-A8A5-A4BC4F10C090}"/>
                  </a:ext>
                </a:extLst>
              </p:cNvPr>
              <p:cNvSpPr/>
              <p:nvPr/>
            </p:nvSpPr>
            <p:spPr>
              <a:xfrm>
                <a:off x="891794" y="4902208"/>
                <a:ext cx="1079998" cy="1079999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3" name="Bulle narrative : ronde 12">
                <a:extLst>
                  <a:ext uri="{FF2B5EF4-FFF2-40B4-BE49-F238E27FC236}">
                    <a16:creationId xmlns:a16="http://schemas.microsoft.com/office/drawing/2014/main" id="{F3A656C2-0318-472A-8C8D-6847AE5C2A8E}"/>
                  </a:ext>
                </a:extLst>
              </p:cNvPr>
              <p:cNvSpPr/>
              <p:nvPr/>
            </p:nvSpPr>
            <p:spPr>
              <a:xfrm>
                <a:off x="1591596" y="5546560"/>
                <a:ext cx="504000" cy="504000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7" name="Bulle narrative : ronde 16">
                <a:extLst>
                  <a:ext uri="{FF2B5EF4-FFF2-40B4-BE49-F238E27FC236}">
                    <a16:creationId xmlns:a16="http://schemas.microsoft.com/office/drawing/2014/main" id="{1B2C14E0-2515-4D22-BC23-30ACFCCA93CE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03A1B702-41CD-4AB2-8FFF-ED7682C11CE0}"/>
                  </a:ext>
                </a:extLst>
              </p:cNvPr>
              <p:cNvSpPr txBox="1"/>
              <p:nvPr/>
            </p:nvSpPr>
            <p:spPr>
              <a:xfrm>
                <a:off x="1610721" y="5482361"/>
                <a:ext cx="43473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9BDAB60F-1A2C-479E-A353-8A7BEC49510C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125631" cy="756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66D18254-1BB5-4C2E-8764-5D17060F219A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509435" cy="42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685280CF-C597-46DE-9EC0-66986F1C31DC}"/>
              </a:ext>
            </a:extLst>
          </p:cNvPr>
          <p:cNvSpPr txBox="1"/>
          <p:nvPr/>
        </p:nvSpPr>
        <p:spPr>
          <a:xfrm>
            <a:off x="225340" y="1123916"/>
            <a:ext cx="11739352" cy="674861"/>
          </a:xfrm>
          <a:prstGeom prst="roundRect">
            <a:avLst>
              <a:gd name="adj" fmla="val 96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0000" tIns="72000" rIns="180000" bIns="72000" rtlCol="0" anchor="ctr">
            <a:spAutoFit/>
          </a:bodyPr>
          <a:lstStyle/>
          <a:p>
            <a:pPr algn="ctr"/>
            <a:r>
              <a:rPr lang="fr-FR" sz="1600" dirty="0"/>
              <a:t>Le contrôle en cours de formation</a:t>
            </a:r>
            <a:r>
              <a:rPr lang="fr-FR" sz="1600" i="1" dirty="0"/>
              <a:t> </a:t>
            </a:r>
            <a:r>
              <a:rPr lang="fr-FR" sz="1600" dirty="0"/>
              <a:t>des apprenants ne doit plus être banalisé</a:t>
            </a:r>
          </a:p>
          <a:p>
            <a:pPr algn="ctr"/>
            <a:r>
              <a:rPr lang="fr-FR" sz="1600" dirty="0"/>
              <a:t>et le concept même du CCF doit être remis en valeur.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2019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53FBC58-3784-4139-9124-DC25EBD7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Aperçu de votre nouvelle application Plan’Éval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352EA4E0-3DF2-4D9C-9B4E-79332D313A50}"/>
              </a:ext>
            </a:extLst>
          </p:cNvPr>
          <p:cNvGrpSpPr/>
          <p:nvPr/>
        </p:nvGrpSpPr>
        <p:grpSpPr>
          <a:xfrm>
            <a:off x="8513459" y="1111898"/>
            <a:ext cx="3321992" cy="1143409"/>
            <a:chOff x="906961" y="3680720"/>
            <a:chExt cx="3321992" cy="1143409"/>
          </a:xfrm>
        </p:grpSpPr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99D4837B-EA71-47FB-8A19-DD4759990AC5}"/>
                </a:ext>
              </a:extLst>
            </p:cNvPr>
            <p:cNvSpPr txBox="1"/>
            <p:nvPr/>
          </p:nvSpPr>
          <p:spPr>
            <a:xfrm>
              <a:off x="1538251" y="3716547"/>
              <a:ext cx="2690702" cy="720671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tIns="108000" rIns="288000" bIns="108000" rtlCol="0" anchor="ctr">
              <a:normAutofit fontScale="77500" lnSpcReduction="20000"/>
            </a:bodyPr>
            <a:lstStyle/>
            <a:p>
              <a:r>
                <a:rPr lang="fr-FR" sz="1600" dirty="0"/>
                <a:t>Il vous faudra en moyenne 4 clics pour réaliser une action dans Plan’Éval.</a:t>
              </a: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AF83E8DE-4000-47E5-87AF-63FD28423F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80720"/>
              <a:ext cx="998307" cy="1143409"/>
              <a:chOff x="883212" y="4703126"/>
              <a:chExt cx="1067510" cy="1222672"/>
            </a:xfrm>
          </p:grpSpPr>
          <p:sp>
            <p:nvSpPr>
              <p:cNvPr id="63" name="Bulle narrative : ronde 62">
                <a:extLst>
                  <a:ext uri="{FF2B5EF4-FFF2-40B4-BE49-F238E27FC236}">
                    <a16:creationId xmlns:a16="http://schemas.microsoft.com/office/drawing/2014/main" id="{AF9DF7B7-D6C2-40E3-B56C-0B06D17A6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1709" y="4891950"/>
                <a:ext cx="885398" cy="885397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4" name="Bulle narrative : ronde 63">
                <a:extLst>
                  <a:ext uri="{FF2B5EF4-FFF2-40B4-BE49-F238E27FC236}">
                    <a16:creationId xmlns:a16="http://schemas.microsoft.com/office/drawing/2014/main" id="{44D0A8AC-60CD-46AC-9C7A-0AC0E5D76F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58263" y="5457665"/>
                <a:ext cx="384956" cy="384955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5" name="Bulle narrative : ronde 64">
                <a:extLst>
                  <a:ext uri="{FF2B5EF4-FFF2-40B4-BE49-F238E27FC236}">
                    <a16:creationId xmlns:a16="http://schemas.microsoft.com/office/drawing/2014/main" id="{7CF5A813-8BC0-4F3D-96F8-495E96F7A3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6181" y="4703126"/>
                <a:ext cx="384954" cy="384955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3180B298-EE69-42D0-B910-FFA0C2C63B56}"/>
                  </a:ext>
                </a:extLst>
              </p:cNvPr>
              <p:cNvSpPr txBox="1"/>
              <p:nvPr/>
            </p:nvSpPr>
            <p:spPr>
              <a:xfrm>
                <a:off x="1552600" y="5425951"/>
                <a:ext cx="398122" cy="49984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sz="28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D631A248-A834-4D3A-981D-3964308B84C4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030835" cy="614669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B1DCCB5C-8FAF-4796-8E8D-84CE3DFDFEEF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466533" cy="347423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  <p:sp>
        <p:nvSpPr>
          <p:cNvPr id="127" name="ZoneTexte 126">
            <a:extLst>
              <a:ext uri="{FF2B5EF4-FFF2-40B4-BE49-F238E27FC236}">
                <a16:creationId xmlns:a16="http://schemas.microsoft.com/office/drawing/2014/main" id="{C8451BEA-8D93-409B-9865-29DF5EEEE0D1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732B15D-DA7D-4114-8405-EE8A5E9BF777}"/>
              </a:ext>
            </a:extLst>
          </p:cNvPr>
          <p:cNvGrpSpPr/>
          <p:nvPr/>
        </p:nvGrpSpPr>
        <p:grpSpPr>
          <a:xfrm>
            <a:off x="2077506" y="1333456"/>
            <a:ext cx="7027650" cy="4594647"/>
            <a:chOff x="1713602" y="1298405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1713602" y="1448042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2500488" y="3555603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7157252" y="2304489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2578688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004896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Coordo.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4260411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Apprenant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848081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Situation évaluation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4257742"/>
              <a:ext cx="950400" cy="792000"/>
              <a:chOff x="3613639" y="1477108"/>
              <a:chExt cx="950400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Évaluateur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3414557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3419770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2163723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2578688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3007105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1728873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2153332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1298405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UX</a:t>
                </a:r>
                <a:r>
                  <a:rPr lang="fr-FR" sz="1300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4673816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5101052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2150271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4657320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63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48608-E7B0-4321-B7E8-43C72516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S’informer et se former sur Plan’Éval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DBD732E-523D-409A-82E5-6A3CEB916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768367"/>
            <a:ext cx="3356876" cy="3451459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Site support :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/assistance/support-planeval</a:t>
            </a: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/contact/</a:t>
            </a:r>
          </a:p>
          <a:p>
            <a:endParaRPr lang="fr-FR" dirty="0"/>
          </a:p>
          <a:p>
            <a:r>
              <a:rPr lang="fr-FR" dirty="0"/>
              <a:t>Nouveautés :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actualites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categorie</a:t>
            </a:r>
            <a:r>
              <a:rPr lang="fr-FR" dirty="0">
                <a:solidFill>
                  <a:schemeClr val="bg1"/>
                </a:solidFill>
              </a:rPr>
              <a:t>/planeval</a:t>
            </a:r>
          </a:p>
          <a:p>
            <a:endParaRPr lang="fr-FR" dirty="0"/>
          </a:p>
          <a:p>
            <a:r>
              <a:rPr lang="fr-FR" dirty="0"/>
              <a:t>Poster Plan’Éval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3EAC3-73FC-4492-87EA-AC8BBF88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86B013-35AE-404E-AC7F-41DC75B7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FACDF-BF4F-4456-9CB3-02781815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71A3B18-8669-4B28-AF9A-C43BDBBFA1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fr-FR" b="1" dirty="0"/>
              <a:t>INFORMATIF :</a:t>
            </a:r>
          </a:p>
          <a:p>
            <a:pPr lvl="1"/>
            <a:r>
              <a:rPr lang="fr-FR" dirty="0"/>
              <a:t>Note de service 2023-297 du 03 mai 2023, supports, flash info DGER, mailings, rubrique </a:t>
            </a:r>
            <a:r>
              <a:rPr lang="fr-FR" dirty="0" err="1"/>
              <a:t>Chlorofil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Webinaire « général » :</a:t>
            </a:r>
          </a:p>
          <a:p>
            <a:pPr lvl="2"/>
            <a:r>
              <a:rPr lang="fr-FR" dirty="0"/>
              <a:t>À destination des chefs d’établissement, des personnels administratifs, des professeurs coordonnateurs, </a:t>
            </a:r>
            <a:r>
              <a:rPr lang="fr-FR" i="1" dirty="0"/>
              <a:t>et de toute personne souhaitant en savoir plus sur le déploiement de Plan’Éval</a:t>
            </a:r>
          </a:p>
          <a:p>
            <a:pPr lvl="2"/>
            <a:r>
              <a:rPr lang="fr-FR" dirty="0"/>
              <a:t>Diffusion du support de présentation détaillé après chaque session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Webinaire « évaluateur » :</a:t>
            </a:r>
          </a:p>
          <a:p>
            <a:pPr lvl="2"/>
            <a:r>
              <a:rPr lang="fr-FR" dirty="0"/>
              <a:t>À destination directe des évaluateurs principaux qui pré-saisiront les notes des apprenants ; des professeurs coordonnateurs, des personnels administratifs</a:t>
            </a:r>
          </a:p>
          <a:p>
            <a:pPr lvl="2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Ces webinaires seront proposés à la rentrée après la phase de démarrage et de construction des plans d’évaluation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b="1" dirty="0"/>
              <a:t>FORMATIF :</a:t>
            </a:r>
          </a:p>
          <a:p>
            <a:pPr lvl="1"/>
            <a:r>
              <a:rPr lang="fr-FR" dirty="0"/>
              <a:t>Supports accessibles en ligne :</a:t>
            </a:r>
          </a:p>
          <a:p>
            <a:pPr lvl="2"/>
            <a:r>
              <a:rPr lang="fr-FR" dirty="0"/>
              <a:t>Fiches pratiques </a:t>
            </a:r>
            <a:r>
              <a:rPr lang="fr-FR" i="1" dirty="0"/>
              <a:t>(plus de 20 fiches « fonctionnalités » mises à disposition pour la rentrée)</a:t>
            </a:r>
            <a:endParaRPr lang="fr-FR" dirty="0"/>
          </a:p>
          <a:p>
            <a:pPr lvl="2"/>
            <a:r>
              <a:rPr lang="fr-FR" dirty="0"/>
              <a:t>Site support du CNERTA</a:t>
            </a:r>
          </a:p>
          <a:p>
            <a:pPr lvl="2"/>
            <a:r>
              <a:rPr lang="fr-FR" dirty="0"/>
              <a:t>FAQ</a:t>
            </a:r>
          </a:p>
          <a:p>
            <a:pPr lvl="2"/>
            <a:r>
              <a:rPr lang="fr-FR" dirty="0"/>
              <a:t>MoodLGA </a:t>
            </a:r>
            <a:r>
              <a:rPr lang="fr-FR" i="1" dirty="0"/>
              <a:t>(auto-formation par fonctionnalités)</a:t>
            </a:r>
          </a:p>
          <a:p>
            <a:pPr lvl="2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Vidéos après la phase de démarrage</a:t>
            </a:r>
          </a:p>
        </p:txBody>
      </p:sp>
    </p:spTree>
    <p:extLst>
      <p:ext uri="{BB962C8B-B14F-4D97-AF65-F5344CB8AC3E}">
        <p14:creationId xmlns:p14="http://schemas.microsoft.com/office/powerpoint/2010/main" val="2040669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5D4B74-9C8B-4D5B-A178-A30DFB26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D86169-05FD-4038-BC2E-ADCBD662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FB246FB-E0F1-41F6-A3BF-5C68EC99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27" y="136525"/>
            <a:ext cx="3356876" cy="1467578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C’est à vous…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82C578-2584-454B-BAB2-270781D1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BF2F9819-8E22-4C3E-BBE2-CFAC4D2F5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06982" y="342900"/>
            <a:ext cx="8057710" cy="5876926"/>
          </a:xfrm>
          <a:prstGeom prst="roundRect">
            <a:avLst>
              <a:gd name="adj" fmla="val 38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1600" dirty="0"/>
              <a:t>Vous retrouverez l’ensemble des réponses aux questions majeures et mineures,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1600" dirty="0"/>
              <a:t>posées au cours les 5 sessions des webinaires de présentation générale,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1600" dirty="0"/>
              <a:t>dans une FAQ alimentée à l’issue de la dernière session.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fr-FR" sz="1400" i="1" dirty="0"/>
              <a:t>Cette FAQ sera disponible via le site support Plan’Eval.</a:t>
            </a:r>
          </a:p>
        </p:txBody>
      </p:sp>
      <p:graphicFrame>
        <p:nvGraphicFramePr>
          <p:cNvPr id="13" name="Espace réservé du contenu 8">
            <a:extLst>
              <a:ext uri="{FF2B5EF4-FFF2-40B4-BE49-F238E27FC236}">
                <a16:creationId xmlns:a16="http://schemas.microsoft.com/office/drawing/2014/main" id="{32670E95-D6B9-4BB4-8667-8BF457F6325D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225342" y="1604104"/>
          <a:ext cx="3328262" cy="461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985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9C5A14F7-7102-4711-ABA4-B3A14D1D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517" y="5414011"/>
            <a:ext cx="6026290" cy="614252"/>
          </a:xfrm>
        </p:spPr>
        <p:txBody>
          <a:bodyPr anchor="ctr">
            <a:noAutofit/>
          </a:bodyPr>
          <a:lstStyle/>
          <a:p>
            <a:r>
              <a:rPr lang="fr-FR" sz="1600" spc="0" dirty="0"/>
              <a:t>Merci pour votre participation et pour votre implication</a:t>
            </a:r>
            <a:br>
              <a:rPr lang="fr-FR" sz="1600" spc="0" dirty="0"/>
            </a:br>
            <a:r>
              <a:rPr lang="fr-FR" sz="1600" spc="0" dirty="0"/>
              <a:t>dans la réussite du déploiement de l’application.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5DB824A0-C7F4-4B49-9404-EE5E4262B736}"/>
              </a:ext>
            </a:extLst>
          </p:cNvPr>
          <p:cNvSpPr txBox="1">
            <a:spLocks/>
          </p:cNvSpPr>
          <p:nvPr/>
        </p:nvSpPr>
        <p:spPr>
          <a:xfrm>
            <a:off x="936517" y="4974277"/>
            <a:ext cx="10370322" cy="387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3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2000" b="1" spc="0" dirty="0"/>
              <a:t>Plan’Éval – rentrée 2023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C2DACD-FE0E-4760-97FE-D37ACD091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28" y="3188979"/>
            <a:ext cx="7204854" cy="159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2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BC209-73A0-4CAF-BFC8-8D816DFD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FDF34C-274A-4FC0-AD03-F744324D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F2750-5428-48BA-8259-10F87AFD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9DAE7D-1CA4-4B5C-87EB-4E94B0E5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F3646170-3576-46DD-A267-5DAEE6F05BED}"/>
              </a:ext>
            </a:extLst>
          </p:cNvPr>
          <p:cNvSpPr txBox="1">
            <a:spLocks/>
          </p:cNvSpPr>
          <p:nvPr/>
        </p:nvSpPr>
        <p:spPr>
          <a:xfrm>
            <a:off x="225341" y="3267298"/>
            <a:ext cx="7978121" cy="250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Je suis « évaluateur »</a:t>
            </a:r>
          </a:p>
          <a:p>
            <a:r>
              <a:rPr lang="fr-FR" dirty="0"/>
              <a:t>Je suis « PAJ »</a:t>
            </a:r>
          </a:p>
          <a:p>
            <a:r>
              <a:rPr lang="fr-FR" dirty="0"/>
              <a:t>Ecrans Plan’Éval</a:t>
            </a:r>
          </a:p>
          <a:p>
            <a:r>
              <a:rPr lang="fr-FR" dirty="0"/>
              <a:t>Notre atelier en ligne</a:t>
            </a:r>
          </a:p>
          <a:p>
            <a:r>
              <a:rPr lang="fr-FR" dirty="0"/>
              <a:t>Enquête en ligne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E717E91-8CBE-4F38-95D8-140ECCD7A0FF}"/>
              </a:ext>
            </a:extLst>
          </p:cNvPr>
          <p:cNvSpPr txBox="1">
            <a:spLocks/>
          </p:cNvSpPr>
          <p:nvPr/>
        </p:nvSpPr>
        <p:spPr>
          <a:xfrm>
            <a:off x="6096000" y="3264288"/>
            <a:ext cx="5868692" cy="250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…………………………………………   17</a:t>
            </a:r>
          </a:p>
          <a:p>
            <a:pPr algn="r"/>
            <a:r>
              <a:rPr lang="fr-FR" dirty="0"/>
              <a:t>…………………………………………   18</a:t>
            </a:r>
          </a:p>
          <a:p>
            <a:pPr algn="r"/>
            <a:r>
              <a:rPr lang="fr-FR" dirty="0"/>
              <a:t>………………………………………… 20</a:t>
            </a:r>
          </a:p>
          <a:p>
            <a:pPr algn="r"/>
            <a:r>
              <a:rPr lang="fr-FR" dirty="0"/>
              <a:t>………………………………………… 22</a:t>
            </a:r>
          </a:p>
          <a:p>
            <a:pPr algn="r"/>
            <a:r>
              <a:rPr lang="fr-FR" dirty="0"/>
              <a:t>………………………………………… 23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370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AD514B8-512C-4CC6-86CD-60C6ED7A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339ADC4-6710-49BE-A80F-AF725E34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0615912-1712-49B1-9E1F-DDB259FB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2" y="911412"/>
            <a:ext cx="3356876" cy="1093557"/>
          </a:xfrm>
        </p:spPr>
        <p:txBody>
          <a:bodyPr>
            <a:normAutofit/>
          </a:bodyPr>
          <a:lstStyle/>
          <a:p>
            <a:r>
              <a:rPr lang="fr-FR" dirty="0"/>
              <a:t>Focus « évaluateur »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DA920D6-E945-4B0D-9872-8E6894639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8936" y="1434517"/>
            <a:ext cx="8105756" cy="4785307"/>
          </a:xfrm>
        </p:spPr>
        <p:txBody>
          <a:bodyPr>
            <a:normAutofit/>
          </a:bodyPr>
          <a:lstStyle/>
          <a:p>
            <a:pPr algn="just"/>
            <a:r>
              <a:rPr lang="fr-FR" sz="1600" dirty="0"/>
              <a:t>Les apprenants sont rattachés sur les plans d’évaluation par la vie scolaire ou le professeur coordonnateur</a:t>
            </a:r>
          </a:p>
          <a:p>
            <a:pPr algn="just"/>
            <a:r>
              <a:rPr lang="fr-FR" sz="1600" dirty="0"/>
              <a:t>Les apprenants peuvent bénéficier, en fonction de leur situation, de la conservation de résultats déjà obtenues </a:t>
            </a:r>
            <a:r>
              <a:rPr lang="fr-FR" sz="1600" i="1" dirty="0"/>
              <a:t>(notes et moyennes conservées)</a:t>
            </a:r>
            <a:r>
              <a:rPr lang="fr-FR" sz="1600" dirty="0"/>
              <a:t>. La saisie est réalisée par la vie scolaire ou le professeur coordonnateur</a:t>
            </a:r>
          </a:p>
          <a:p>
            <a:pPr algn="just"/>
            <a:r>
              <a:rPr lang="fr-FR" sz="1600" dirty="0"/>
              <a:t>En fonction de leur situation, les apprenants sont convoqués aux épreuves ; </a:t>
            </a:r>
            <a:r>
              <a:rPr lang="fr-FR" sz="1600" b="1" u="sng" dirty="0"/>
              <a:t>une convocation éditée de Plan’Éval sera toujours remise aux apprenants 15 jours au moins avant la date de la première situation d’évaluation</a:t>
            </a:r>
          </a:p>
          <a:p>
            <a:pPr algn="just"/>
            <a:r>
              <a:rPr lang="fr-FR" sz="1600" dirty="0"/>
              <a:t>Les évaluateurs sont déclarés pour encadrer des situations d’évaluation</a:t>
            </a:r>
          </a:p>
          <a:p>
            <a:pPr algn="just"/>
            <a:r>
              <a:rPr lang="fr-FR" sz="1600" dirty="0"/>
              <a:t>Sur l’ensemble des situations d’évaluation d’une ECCF, un évaluateur est déclaré « principal » </a:t>
            </a:r>
            <a:r>
              <a:rPr lang="fr-FR" sz="1600" i="1" dirty="0"/>
              <a:t>(exception sur certaines ECCFs : un évaluateur principal par LV / option)</a:t>
            </a:r>
          </a:p>
          <a:p>
            <a:pPr algn="just"/>
            <a:r>
              <a:rPr lang="fr-FR" sz="1600" dirty="0"/>
              <a:t>Les documents utiles à la gestion administrative des épreuves </a:t>
            </a:r>
            <a:r>
              <a:rPr lang="fr-FR" sz="1600" i="1" dirty="0"/>
              <a:t>(procès verbal et pochettes CCF)</a:t>
            </a:r>
            <a:r>
              <a:rPr lang="fr-FR" sz="1600" dirty="0"/>
              <a:t> seront édités depuis Plan’Éval</a:t>
            </a:r>
          </a:p>
          <a:p>
            <a:pPr algn="just"/>
            <a:r>
              <a:rPr lang="fr-FR" sz="1600" b="1" dirty="0"/>
              <a:t>L’évaluateur « principal » d’une ECCF a en charge la pré-saisie de la note obtenue par un apprenant.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E9C768E-655F-4759-BD93-6C9BC341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F905AD0-7083-4ED2-A3E4-E260B93B9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004969"/>
            <a:ext cx="3356876" cy="4214857"/>
          </a:xfrm>
        </p:spPr>
        <p:txBody>
          <a:bodyPr anchor="ctr">
            <a:normAutofit fontScale="62500" lnSpcReduction="20000"/>
          </a:bodyPr>
          <a:lstStyle/>
          <a:p>
            <a:r>
              <a:rPr lang="fr-FR" dirty="0"/>
              <a:t>En tant qu’évaluateur, je peux :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Accéder à l’application Plan’Éval : mon habilitation est calculée automatiquement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Visualiser les plans sur lesquels je suis déclaré en tant qu’évaluateur sur une situation d’évaluation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b="1" dirty="0"/>
              <a:t>Pré-saisir les notes obtenues par les apprenants </a:t>
            </a:r>
            <a:r>
              <a:rPr lang="fr-FR" b="1" i="1" dirty="0"/>
              <a:t>(si je suis déclaré évaluateur principal) </a:t>
            </a:r>
            <a:r>
              <a:rPr lang="fr-FR" b="1" dirty="0"/>
              <a:t>dès que l’ECCF est réalisé et que le résultat obtenu est connu</a:t>
            </a:r>
          </a:p>
          <a:p>
            <a:endParaRPr lang="fr-FR" b="1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Visualiser mon calendrier </a:t>
            </a:r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(à venir)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156333-D5ED-456C-AE20-DBA04699BD09}"/>
              </a:ext>
            </a:extLst>
          </p:cNvPr>
          <p:cNvSpPr txBox="1"/>
          <p:nvPr/>
        </p:nvSpPr>
        <p:spPr>
          <a:xfrm>
            <a:off x="3858936" y="260455"/>
            <a:ext cx="8105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Étape 1 – Interaction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accent1"/>
                </a:solidFill>
              </a:rPr>
              <a:t>Plan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 apprenant  résultats conservés</a:t>
            </a:r>
            <a:endParaRPr lang="fr-FR" sz="2000" b="1" dirty="0">
              <a:solidFill>
                <a:schemeClr val="accent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accent1"/>
                </a:solidFill>
              </a:rPr>
              <a:t>ECCF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2000" b="1" dirty="0">
                <a:solidFill>
                  <a:schemeClr val="accent1"/>
                </a:solidFill>
              </a:rPr>
              <a:t>situation d’évaluation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2000" b="1" dirty="0">
                <a:solidFill>
                  <a:schemeClr val="accent1"/>
                </a:solidFill>
              </a:rPr>
              <a:t>évaluateur</a:t>
            </a:r>
          </a:p>
        </p:txBody>
      </p:sp>
    </p:spTree>
    <p:extLst>
      <p:ext uri="{BB962C8B-B14F-4D97-AF65-F5344CB8AC3E}">
        <p14:creationId xmlns:p14="http://schemas.microsoft.com/office/powerpoint/2010/main" val="1525076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AD514B8-512C-4CC6-86CD-60C6ED7A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339ADC4-6710-49BE-A80F-AF725E34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0615912-1712-49B1-9E1F-DDB259FB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2" y="911412"/>
            <a:ext cx="3356876" cy="1093557"/>
          </a:xfrm>
        </p:spPr>
        <p:txBody>
          <a:bodyPr>
            <a:normAutofit/>
          </a:bodyPr>
          <a:lstStyle/>
          <a:p>
            <a:r>
              <a:rPr lang="fr-FR" dirty="0"/>
              <a:t>Focus « évaluateur »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DA920D6-E945-4B0D-9872-8E6894639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8936" y="1073791"/>
            <a:ext cx="8105756" cy="5146033"/>
          </a:xfrm>
        </p:spPr>
        <p:txBody>
          <a:bodyPr>
            <a:noAutofit/>
          </a:bodyPr>
          <a:lstStyle/>
          <a:p>
            <a:pPr algn="just"/>
            <a:r>
              <a:rPr lang="fr-FR" sz="1600" dirty="0"/>
              <a:t>On entend par note : un résultat obtenu pour une ou un ensemble de situations d’évaluation qui composent une ECCF</a:t>
            </a:r>
          </a:p>
          <a:p>
            <a:pPr algn="just"/>
            <a:r>
              <a:rPr lang="fr-FR" sz="1600" dirty="0"/>
              <a:t>L’historique des notes obtenues sur chaque situation n’est pas conservée </a:t>
            </a:r>
            <a:r>
              <a:rPr lang="fr-FR" sz="1600" i="1" dirty="0"/>
              <a:t>(à ce jour)</a:t>
            </a:r>
            <a:r>
              <a:rPr lang="fr-FR" sz="1600" dirty="0"/>
              <a:t> par Plan’Éval</a:t>
            </a:r>
          </a:p>
          <a:p>
            <a:pPr algn="just"/>
            <a:r>
              <a:rPr lang="fr-FR" sz="1600" dirty="0"/>
              <a:t>Les absences sont enregistrées sur les situations d’évaluation </a:t>
            </a:r>
            <a:r>
              <a:rPr lang="fr-FR" sz="1600" i="1" dirty="0"/>
              <a:t>(par vie scolaire ou coordo) </a:t>
            </a:r>
            <a:r>
              <a:rPr lang="fr-FR" sz="1600" dirty="0"/>
              <a:t>et peuvent entrainer l’organisation d’une situation de remplacement ou l’enregistrement automatique d’une absence sur l’ECCF</a:t>
            </a:r>
          </a:p>
          <a:p>
            <a:pPr algn="just"/>
            <a:r>
              <a:rPr lang="fr-FR" sz="1600" dirty="0"/>
              <a:t>On entend par </a:t>
            </a:r>
            <a:r>
              <a:rPr lang="fr-FR" sz="1600" b="1" dirty="0"/>
              <a:t>pré-saisie : l’enregistrement d’un résultat ou d’une absence </a:t>
            </a:r>
            <a:r>
              <a:rPr lang="fr-FR" sz="1600" dirty="0"/>
              <a:t>– au niveau de l’ECCF – pour un apprenant, en vue de la validation de l’ensemble des résultats par le coordo</a:t>
            </a:r>
          </a:p>
          <a:p>
            <a:pPr algn="just"/>
            <a:r>
              <a:rPr lang="fr-FR" sz="1600" b="1" dirty="0"/>
              <a:t>Le professeur coordonnateur valide la « pré-saisie » en verrouillant les résultats </a:t>
            </a:r>
            <a:r>
              <a:rPr lang="fr-FR" sz="1600" i="1" dirty="0"/>
              <a:t>(</a:t>
            </a:r>
            <a:r>
              <a:rPr lang="fr-FR" sz="1600" i="1" dirty="0" err="1"/>
              <a:t>opt</a:t>
            </a:r>
            <a:r>
              <a:rPr lang="fr-FR" sz="1600" i="1" dirty="0"/>
              <a:t>. déverrouillage)</a:t>
            </a:r>
            <a:endParaRPr lang="fr-FR" sz="1600" dirty="0"/>
          </a:p>
          <a:p>
            <a:pPr algn="just"/>
            <a:r>
              <a:rPr lang="fr-FR" sz="1600" dirty="0"/>
              <a:t>L’ensemble des résultats obtenus sur les </a:t>
            </a:r>
            <a:r>
              <a:rPr lang="fr-FR" sz="1600" dirty="0" err="1"/>
              <a:t>ECCFs</a:t>
            </a:r>
            <a:r>
              <a:rPr lang="fr-FR" sz="1600" dirty="0"/>
              <a:t> d’une fiche épreuve permettra de </a:t>
            </a:r>
            <a:r>
              <a:rPr lang="fr-FR" sz="1600" b="1" dirty="0"/>
              <a:t>calculer en </a:t>
            </a:r>
            <a:r>
              <a:rPr lang="fr-FR" sz="1600" b="1" u="sng" dirty="0"/>
              <a:t>automatique</a:t>
            </a:r>
            <a:r>
              <a:rPr lang="fr-FR" sz="1600" b="1" dirty="0"/>
              <a:t> la moyenne d’un apprenant à l’épreuve </a:t>
            </a:r>
            <a:r>
              <a:rPr lang="fr-FR" sz="1600" i="1" dirty="0"/>
              <a:t>(en tenant compte des coefficients dictés par le référentiel)</a:t>
            </a:r>
            <a:endParaRPr lang="fr-FR" sz="1600" dirty="0"/>
          </a:p>
          <a:p>
            <a:pPr algn="just"/>
            <a:r>
              <a:rPr lang="fr-FR" sz="1600" dirty="0"/>
              <a:t>L’interface de saisie des résultats est optimisée pour être accessible via des outils de navigation mobile ; </a:t>
            </a:r>
            <a:r>
              <a:rPr lang="fr-FR" sz="1600" u="sng" dirty="0"/>
              <a:t>cette facilité permet de saisir au plus tôt les résultats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E9C768E-655F-4759-BD93-6C9BC341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F905AD0-7083-4ED2-A3E4-E260B93B9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004969"/>
            <a:ext cx="3356876" cy="4214857"/>
          </a:xfrm>
        </p:spPr>
        <p:txBody>
          <a:bodyPr anchor="ctr">
            <a:normAutofit fontScale="62500" lnSpcReduction="20000"/>
          </a:bodyPr>
          <a:lstStyle/>
          <a:p>
            <a:r>
              <a:rPr lang="fr-FR" dirty="0"/>
              <a:t>En tant qu’évaluateur, je peux :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Accéder à l’application Plan’Éval : mon habilitation est calculée automatiquement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Visualiser les plans sur lesquels je suis déclaré en tant qu’évaluateur sur une situation d’évaluation</a:t>
            </a:r>
          </a:p>
          <a:p>
            <a:endParaRPr lang="fr-FR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b="1" dirty="0"/>
              <a:t>Pré-saisir les notes obtenues par les apprenants </a:t>
            </a:r>
            <a:r>
              <a:rPr lang="fr-FR" b="1" i="1" dirty="0"/>
              <a:t>(si je suis déclaré évaluateur principal) </a:t>
            </a:r>
            <a:r>
              <a:rPr lang="fr-FR" b="1" dirty="0"/>
              <a:t>dès que l’ECCF est réalisé et que le résultat obtenu est connu</a:t>
            </a:r>
          </a:p>
          <a:p>
            <a:endParaRPr lang="fr-FR" b="1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dirty="0"/>
              <a:t>Visualiser mon calendrier </a:t>
            </a:r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(à venir)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156333-D5ED-456C-AE20-DBA04699BD09}"/>
              </a:ext>
            </a:extLst>
          </p:cNvPr>
          <p:cNvSpPr txBox="1"/>
          <p:nvPr/>
        </p:nvSpPr>
        <p:spPr>
          <a:xfrm>
            <a:off x="3858936" y="260455"/>
            <a:ext cx="810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Étape 2 – Pré-saisie des notes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accent1"/>
                </a:solidFill>
              </a:rPr>
              <a:t>ECCF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 évaluateur</a:t>
            </a:r>
            <a:r>
              <a:rPr lang="fr-FR" sz="2000" b="1" dirty="0">
                <a:solidFill>
                  <a:schemeClr val="accent1"/>
                </a:solidFill>
              </a:rPr>
              <a:t>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 apprenant  note obtenue</a:t>
            </a:r>
            <a:endParaRPr lang="fr-FR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5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9D5B2-762B-4E63-98C5-05C42186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3F6B2B-096F-4DD7-86C7-9F6702A01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3267298"/>
            <a:ext cx="7978121" cy="250846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Objectifs et aspects règlementaires</a:t>
            </a:r>
          </a:p>
          <a:p>
            <a:r>
              <a:rPr lang="fr-FR" dirty="0"/>
              <a:t>Processus CCF et application Plan’Éval</a:t>
            </a:r>
          </a:p>
          <a:p>
            <a:r>
              <a:rPr lang="fr-FR" dirty="0"/>
              <a:t>Présentation générale de l’outil</a:t>
            </a:r>
          </a:p>
          <a:p>
            <a:r>
              <a:rPr lang="fr-FR" dirty="0"/>
              <a:t>Accompagnement</a:t>
            </a:r>
          </a:p>
          <a:p>
            <a:r>
              <a:rPr lang="fr-FR" dirty="0"/>
              <a:t>Retour sur le webinaire</a:t>
            </a:r>
          </a:p>
          <a:p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Annexes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D2E9A3-C4C3-4B4D-BFE4-C2029D24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7B3A6-2088-4C29-A308-C0648A1F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45AEB-DA63-42FE-BDEF-BF31B727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65F6E903-B822-423D-A446-8E35AF2D449C}"/>
              </a:ext>
            </a:extLst>
          </p:cNvPr>
          <p:cNvSpPr txBox="1">
            <a:spLocks/>
          </p:cNvSpPr>
          <p:nvPr/>
        </p:nvSpPr>
        <p:spPr>
          <a:xfrm>
            <a:off x="6096000" y="3264288"/>
            <a:ext cx="5868692" cy="25084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…………………………………...........   3</a:t>
            </a:r>
          </a:p>
          <a:p>
            <a:pPr algn="r"/>
            <a:r>
              <a:rPr lang="fr-FR" dirty="0"/>
              <a:t>…………………………………………   4</a:t>
            </a:r>
          </a:p>
          <a:p>
            <a:pPr algn="r"/>
            <a:r>
              <a:rPr lang="fr-FR" dirty="0"/>
              <a:t>…………………………………………   6</a:t>
            </a:r>
          </a:p>
          <a:p>
            <a:pPr algn="r"/>
            <a:r>
              <a:rPr lang="fr-FR" dirty="0"/>
              <a:t>………………………………………… 10</a:t>
            </a:r>
          </a:p>
          <a:p>
            <a:pPr algn="r"/>
            <a:r>
              <a:rPr lang="fr-FR" dirty="0"/>
              <a:t>………………………………………… 13</a:t>
            </a:r>
          </a:p>
          <a:p>
            <a:pPr algn="r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………………………………………… 15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0CF4345-B596-4095-B5B0-54EDA9B2C275}"/>
              </a:ext>
            </a:extLst>
          </p:cNvPr>
          <p:cNvGrpSpPr>
            <a:grpSpLocks noChangeAspect="1"/>
          </p:cNvGrpSpPr>
          <p:nvPr/>
        </p:nvGrpSpPr>
        <p:grpSpPr>
          <a:xfrm>
            <a:off x="6396210" y="484826"/>
            <a:ext cx="5191243" cy="2750981"/>
            <a:chOff x="4958826" y="199020"/>
            <a:chExt cx="3785291" cy="1891915"/>
          </a:xfrm>
        </p:grpSpPr>
        <p:sp>
          <p:nvSpPr>
            <p:cNvPr id="23" name="Bulle narrative : ronde 22">
              <a:extLst>
                <a:ext uri="{FF2B5EF4-FFF2-40B4-BE49-F238E27FC236}">
                  <a16:creationId xmlns:a16="http://schemas.microsoft.com/office/drawing/2014/main" id="{4DBD8B84-1FFA-447F-802A-51285883F582}"/>
                </a:ext>
              </a:extLst>
            </p:cNvPr>
            <p:cNvSpPr/>
            <p:nvPr/>
          </p:nvSpPr>
          <p:spPr>
            <a:xfrm>
              <a:off x="4958826" y="921197"/>
              <a:ext cx="1141304" cy="1086313"/>
            </a:xfrm>
            <a:prstGeom prst="wedgeEllipseCallout">
              <a:avLst>
                <a:gd name="adj1" fmla="val -53135"/>
                <a:gd name="adj2" fmla="val 270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4" name="Bulle narrative : ronde 23">
              <a:extLst>
                <a:ext uri="{FF2B5EF4-FFF2-40B4-BE49-F238E27FC236}">
                  <a16:creationId xmlns:a16="http://schemas.microsoft.com/office/drawing/2014/main" id="{F6ADE136-0A37-4A01-9086-00AC4B4FA1BC}"/>
                </a:ext>
              </a:extLst>
            </p:cNvPr>
            <p:cNvSpPr/>
            <p:nvPr/>
          </p:nvSpPr>
          <p:spPr>
            <a:xfrm>
              <a:off x="6174145" y="1178871"/>
              <a:ext cx="726284" cy="691290"/>
            </a:xfrm>
            <a:prstGeom prst="wedgeEllipseCallout">
              <a:avLst>
                <a:gd name="adj1" fmla="val -15745"/>
                <a:gd name="adj2" fmla="val 57904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5" name="Bulle narrative : ronde 24">
              <a:extLst>
                <a:ext uri="{FF2B5EF4-FFF2-40B4-BE49-F238E27FC236}">
                  <a16:creationId xmlns:a16="http://schemas.microsoft.com/office/drawing/2014/main" id="{61DF824A-ABC7-4C27-AF66-C562AE56E28F}"/>
                </a:ext>
              </a:extLst>
            </p:cNvPr>
            <p:cNvSpPr/>
            <p:nvPr/>
          </p:nvSpPr>
          <p:spPr>
            <a:xfrm>
              <a:off x="5557171" y="199020"/>
              <a:ext cx="1141304" cy="1086313"/>
            </a:xfrm>
            <a:prstGeom prst="wedgeEllipseCallout">
              <a:avLst>
                <a:gd name="adj1" fmla="val -45256"/>
                <a:gd name="adj2" fmla="val -4385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6" name="Bulle narrative : ronde 25">
              <a:extLst>
                <a:ext uri="{FF2B5EF4-FFF2-40B4-BE49-F238E27FC236}">
                  <a16:creationId xmlns:a16="http://schemas.microsoft.com/office/drawing/2014/main" id="{212E641F-DBD9-48A1-A7FB-633101E31BE5}"/>
                </a:ext>
              </a:extLst>
            </p:cNvPr>
            <p:cNvSpPr/>
            <p:nvPr/>
          </p:nvSpPr>
          <p:spPr>
            <a:xfrm>
              <a:off x="6614296" y="516188"/>
              <a:ext cx="1002964" cy="954638"/>
            </a:xfrm>
            <a:prstGeom prst="wedgeEllipseCallout">
              <a:avLst>
                <a:gd name="adj1" fmla="val 35892"/>
                <a:gd name="adj2" fmla="val -4701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7" name="Bulle narrative : ronde 26">
              <a:extLst>
                <a:ext uri="{FF2B5EF4-FFF2-40B4-BE49-F238E27FC236}">
                  <a16:creationId xmlns:a16="http://schemas.microsoft.com/office/drawing/2014/main" id="{E070A7F5-D655-48A0-B0C3-3819A1437D3D}"/>
                </a:ext>
              </a:extLst>
            </p:cNvPr>
            <p:cNvSpPr/>
            <p:nvPr/>
          </p:nvSpPr>
          <p:spPr>
            <a:xfrm>
              <a:off x="7637398" y="562591"/>
              <a:ext cx="1106719" cy="1053394"/>
            </a:xfrm>
            <a:prstGeom prst="wedgeEllipseCallout">
              <a:avLst>
                <a:gd name="adj1" fmla="val 48497"/>
                <a:gd name="adj2" fmla="val -375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8" name="Bulle narrative : ronde 27">
              <a:extLst>
                <a:ext uri="{FF2B5EF4-FFF2-40B4-BE49-F238E27FC236}">
                  <a16:creationId xmlns:a16="http://schemas.microsoft.com/office/drawing/2014/main" id="{00FEB406-1643-4D93-8503-CD96DAFA6627}"/>
                </a:ext>
              </a:extLst>
            </p:cNvPr>
            <p:cNvSpPr/>
            <p:nvPr/>
          </p:nvSpPr>
          <p:spPr>
            <a:xfrm>
              <a:off x="7028688" y="1202134"/>
              <a:ext cx="933794" cy="888801"/>
            </a:xfrm>
            <a:prstGeom prst="wedgeEllipseCallout">
              <a:avLst>
                <a:gd name="adj1" fmla="val 17772"/>
                <a:gd name="adj2" fmla="val 56985"/>
              </a:avLst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563AAFA-B0CD-4872-B6ED-869A50D0F309}"/>
                </a:ext>
              </a:extLst>
            </p:cNvPr>
            <p:cNvSpPr txBox="1"/>
            <p:nvPr/>
          </p:nvSpPr>
          <p:spPr>
            <a:xfrm>
              <a:off x="4963451" y="1254014"/>
              <a:ext cx="1154483" cy="592534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40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Qui?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D7A2A84F-B08C-4A8E-83FE-72D1E400A12F}"/>
                </a:ext>
              </a:extLst>
            </p:cNvPr>
            <p:cNvSpPr txBox="1"/>
            <p:nvPr/>
          </p:nvSpPr>
          <p:spPr>
            <a:xfrm>
              <a:off x="6062703" y="1321243"/>
              <a:ext cx="946876" cy="46166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fr-FR" sz="28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Où?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DBED2AB-DA22-4093-93C4-DF8418AB3441}"/>
                </a:ext>
              </a:extLst>
            </p:cNvPr>
            <p:cNvSpPr txBox="1"/>
            <p:nvPr/>
          </p:nvSpPr>
          <p:spPr>
            <a:xfrm>
              <a:off x="5560328" y="517171"/>
              <a:ext cx="1212191" cy="523220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32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Quoi?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D728BA1D-50A7-499F-80F3-5C09DF6CC10C}"/>
                </a:ext>
              </a:extLst>
            </p:cNvPr>
            <p:cNvSpPr txBox="1"/>
            <p:nvPr/>
          </p:nvSpPr>
          <p:spPr>
            <a:xfrm>
              <a:off x="6548002" y="832002"/>
              <a:ext cx="1150956" cy="400110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Quand?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9F71BBF2-A269-44FA-9E44-30CDECA63A2C}"/>
                </a:ext>
              </a:extLst>
            </p:cNvPr>
            <p:cNvSpPr txBox="1"/>
            <p:nvPr/>
          </p:nvSpPr>
          <p:spPr>
            <a:xfrm>
              <a:off x="7746310" y="833852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Pour-</a:t>
              </a:r>
            </a:p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quoi?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884B5B7-A32B-43BC-AF86-1559641987B7}"/>
                </a:ext>
              </a:extLst>
            </p:cNvPr>
            <p:cNvSpPr txBox="1"/>
            <p:nvPr/>
          </p:nvSpPr>
          <p:spPr>
            <a:xfrm>
              <a:off x="7051617" y="1354359"/>
              <a:ext cx="923651" cy="707886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Com-</a:t>
              </a:r>
            </a:p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ment?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22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9115B9-D955-4AB0-B286-59F6DF36D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PAJ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Les MIREX déclarent les habilitations par période / établissement / individu / formation</a:t>
            </a:r>
          </a:p>
          <a:p>
            <a:pPr lvl="1"/>
            <a:r>
              <a:rPr lang="fr-FR" dirty="0"/>
              <a:t>Les PAJ sont affectés automatiquement sur les plans d’évaluation </a:t>
            </a:r>
            <a:r>
              <a:rPr lang="fr-FR" dirty="0">
                <a:sym typeface="Wingdings" panose="05000000000000000000" pitchFamily="2" charset="2"/>
              </a:rPr>
              <a:t> pas de saisie par l’établissement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Les exceptions sont gérées en MIREX </a:t>
            </a:r>
            <a:r>
              <a:rPr lang="fr-FR" i="1" dirty="0">
                <a:sym typeface="Wingdings" panose="05000000000000000000" pitchFamily="2" charset="2"/>
              </a:rPr>
              <a:t>(absence, remplacement, etc…)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Pas de binôme PAJ sur un plan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Les PAJ ont à leur disposition un tableau de bord pour indiquer les plans en attente de validation</a:t>
            </a:r>
          </a:p>
          <a:p>
            <a:r>
              <a:rPr lang="fr-FR" b="1" dirty="0">
                <a:sym typeface="Wingdings" panose="05000000000000000000" pitchFamily="2" charset="2"/>
              </a:rPr>
              <a:t>Avenant</a:t>
            </a:r>
            <a:r>
              <a:rPr lang="fr-FR" dirty="0">
                <a:sym typeface="Wingdings" panose="05000000000000000000" pitchFamily="2" charset="2"/>
              </a:rPr>
              <a:t> - ils sont négociés entre PAJ et établissements sauf pour les éléments suivants :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Ajout / suppression d’une fiche / ECCF / situation d’évaluation  avenant créé manuellement avec précision des modifications qui vont être apportées sur le plan pour activer la fonctionnalité modification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Modification de la date de réalisation d’une situation à +/- 15 jours  avenant créé en automatique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Toutes les autres modifications sont réalisées avec création éventuelle au préalable d’un avenant en fonction des attentes du PAJ affecté sur le plan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La création d’un avenant entraine la dévalidation d’un plan, il faudra donc le revalider après constatation des mises à jour</a:t>
            </a:r>
          </a:p>
          <a:p>
            <a:r>
              <a:rPr lang="fr-FR" b="1" dirty="0"/>
              <a:t>Validation</a:t>
            </a:r>
            <a:r>
              <a:rPr lang="fr-FR" dirty="0"/>
              <a:t> du plan par le PAJ :</a:t>
            </a:r>
          </a:p>
          <a:p>
            <a:pPr lvl="1"/>
            <a:r>
              <a:rPr lang="fr-FR" dirty="0"/>
              <a:t>La validation du plan est soumise au calcul de conformité : les incohérences de construction sont affichées sur le plan</a:t>
            </a:r>
          </a:p>
          <a:p>
            <a:pPr lvl="1"/>
            <a:r>
              <a:rPr lang="fr-FR" dirty="0"/>
              <a:t>La validation déclenche le traçage de toutes les modifications effectuées sur un plan ; les interventions sont fléchées par thématique sur les objets métiers : fiche, ECCF, situation, apprenants.</a:t>
            </a:r>
          </a:p>
          <a:p>
            <a:pPr lvl="1"/>
            <a:r>
              <a:rPr lang="fr-FR" dirty="0"/>
              <a:t>L’état « valide » du plan débloque la saisie des notes obtenues </a:t>
            </a:r>
            <a:r>
              <a:rPr lang="fr-FR" i="1" dirty="0"/>
              <a:t>(saisie au niveau ECCF)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3651E8-6D51-46DA-AC18-ADFB414B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D14BD-2B47-4F01-BCAC-E49AF895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06C151-6336-4A0E-9586-65AD3E71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8330285D-FE50-4894-B817-C776517D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5" y="184150"/>
            <a:ext cx="11739563" cy="720725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Gestion du workflow – implication des PAJ</a:t>
            </a:r>
          </a:p>
        </p:txBody>
      </p:sp>
    </p:spTree>
    <p:extLst>
      <p:ext uri="{BB962C8B-B14F-4D97-AF65-F5344CB8AC3E}">
        <p14:creationId xmlns:p14="http://schemas.microsoft.com/office/powerpoint/2010/main" val="765675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333E5-F499-49CE-A22E-87E412F9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Extrait d’écrans de l’application - 1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C7DF4289-A159-4020-B6F5-6A6B08630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1700" y="1456119"/>
            <a:ext cx="8761421" cy="1892650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B97843-EEE2-434F-84E3-0B3F16C7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3C13D-9AEC-4AB3-AFA1-197767F6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3FACB0-42C2-4624-9C50-4B272CEA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8101A-E7E7-4129-9200-B8A6A057511C}"/>
              </a:ext>
            </a:extLst>
          </p:cNvPr>
          <p:cNvSpPr/>
          <p:nvPr/>
        </p:nvSpPr>
        <p:spPr>
          <a:xfrm>
            <a:off x="184211" y="905209"/>
            <a:ext cx="1165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Circuit de validation d’un plan et calcul de conformité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5FE1D45-68F1-459C-94CC-D1641D501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700" y="3540272"/>
            <a:ext cx="8761421" cy="253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71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E12D1-1233-4A6E-9F4A-CF43BD5E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Extrait d’écrans de l’application - 2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1DD69FF8-277A-49F1-B80E-40B31A0F2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933" y="1274541"/>
            <a:ext cx="8859076" cy="2806364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AA04D-7960-476F-AB4C-EC70C9E8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AE438-9E60-4FCA-B302-7190F7FF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664365-42AF-4009-B46A-585CD42C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66292F-A1AC-4D97-910F-15FE355380CB}"/>
              </a:ext>
            </a:extLst>
          </p:cNvPr>
          <p:cNvSpPr/>
          <p:nvPr/>
        </p:nvSpPr>
        <p:spPr>
          <a:xfrm>
            <a:off x="225341" y="4301915"/>
            <a:ext cx="116505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Cet écran vous offre la possibilité de suivre l’ensemble des modifications qui sont réalisées sur le plan après sa validation :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Vous avez la possibilité d’accéder à l’avenant sur lequel la/les modifications ont été réalisées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Vous avez la possibilité d’accéder à l’objet métier modifié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Vous avez la possibilité de revoir les anciennes valeurs modifiées – même en cas de modification consécutives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Vous visualisez facilement la modification pas la signalétique « objet » et le code couleur </a:t>
            </a:r>
            <a:r>
              <a:rPr lang="fr-FR" sz="1400" i="1" dirty="0"/>
              <a:t>(vert – ajout, jaune – mise à jour, rouge – suppression)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Vous connaissez l’auteur de la mise à jour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0EC37-0C89-4929-BF19-A9306660AD0D}"/>
              </a:ext>
            </a:extLst>
          </p:cNvPr>
          <p:cNvSpPr/>
          <p:nvPr/>
        </p:nvSpPr>
        <p:spPr>
          <a:xfrm>
            <a:off x="184211" y="905209"/>
            <a:ext cx="1165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Historique des modifications après validation d’un plan :</a:t>
            </a:r>
          </a:p>
        </p:txBody>
      </p:sp>
    </p:spTree>
    <p:extLst>
      <p:ext uri="{BB962C8B-B14F-4D97-AF65-F5344CB8AC3E}">
        <p14:creationId xmlns:p14="http://schemas.microsoft.com/office/powerpoint/2010/main" val="42699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1B9CE6A-790A-48EF-A7A5-D389059D5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71913" y="3843288"/>
            <a:ext cx="7578376" cy="433600"/>
          </a:xfrm>
        </p:spPr>
        <p:txBody>
          <a:bodyPr/>
          <a:lstStyle/>
          <a:p>
            <a:r>
              <a:rPr lang="fr-FR" dirty="0"/>
              <a:t>Pour revoir notre atelier en ligne…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A6DE43A-1C9A-451F-BD53-ABAFD1FF80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71911" y="4276888"/>
            <a:ext cx="9183137" cy="478447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fr-FR" sz="1400" i="1" dirty="0">
                <a:hlinkClick r:id="rId2"/>
              </a:rPr>
              <a:t>la ressource est disponible sur le site support CNERTA (https://</a:t>
            </a:r>
            <a:r>
              <a:rPr lang="fr-FR" sz="1400" i="1" dirty="0" err="1">
                <a:hlinkClick r:id="rId2"/>
              </a:rPr>
              <a:t>cnerta-support.fr</a:t>
            </a:r>
            <a:r>
              <a:rPr lang="fr-FR" sz="1400" i="1" dirty="0">
                <a:hlinkClick r:id="rId2"/>
              </a:rPr>
              <a:t>/assistance/support-planeval) &gt; rubrique Vidéo…</a:t>
            </a:r>
            <a:endParaRPr lang="fr-FR" sz="1400" i="1" dirty="0">
              <a:hlinkClick r:id="rId3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12A8B-4F83-4B1C-87A9-32353F181CE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225341" y="6349853"/>
            <a:ext cx="2844800" cy="365125"/>
          </a:xfrm>
        </p:spPr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017B1-3E9A-4838-82B7-0B30FFF5E07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49852"/>
            <a:ext cx="4114800" cy="365125"/>
          </a:xfrm>
        </p:spPr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770ECB-C9D2-493E-8C52-75070E7055F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56915" y="6349854"/>
            <a:ext cx="2743200" cy="365125"/>
          </a:xfrm>
        </p:spPr>
        <p:txBody>
          <a:bodyPr/>
          <a:lstStyle/>
          <a:p>
            <a:fld id="{E43F4A00-CEAE-5648-85CC-DAB34D7CE8D6}" type="slidenum">
              <a:rPr lang="fr-FR" smtClean="0"/>
              <a:pPr/>
              <a:t>23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7D432AF-B57F-44BF-9E3D-008217D82C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3412" y="3855231"/>
            <a:ext cx="638546" cy="8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59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4E02EB-6943-407B-86E9-0F00F033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09832D-60E6-406B-86B7-E1D1C4BA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27D8A8-1AEF-4EE7-AD11-1293F7B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1B63661-5C8A-40E1-8260-36B5785F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831672" cy="6171812"/>
          </a:xfrm>
        </p:spPr>
        <p:txBody>
          <a:bodyPr vert="vert270">
            <a:normAutofit fontScale="90000"/>
          </a:bodyPr>
          <a:lstStyle/>
          <a:p>
            <a:r>
              <a:rPr lang="fr-FR" sz="2800" dirty="0"/>
              <a:t>Positionnement des acteurs dans le process CCF – résultats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7727C65-14CD-4F31-AB6C-067B8B05D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48659"/>
              </p:ext>
            </p:extLst>
          </p:nvPr>
        </p:nvGraphicFramePr>
        <p:xfrm>
          <a:off x="3070632" y="1765951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867886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5113797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06487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0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16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92,08%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7,92%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910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23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93,05%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08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Jeudi 25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91,44%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8,56%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89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30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93,56%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6,44%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51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Jeudi 1</a:t>
                      </a:r>
                      <a:r>
                        <a:rPr lang="fr-FR" b="1" baseline="30000" dirty="0"/>
                        <a:t>er</a:t>
                      </a:r>
                      <a:r>
                        <a:rPr lang="fr-FR" b="1" dirty="0"/>
                        <a:t>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95,05%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4,95%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628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Vendredi 02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92,92%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7,08%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38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59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4E02EB-6943-407B-86E9-0F00F033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09832D-60E6-406B-86B7-E1D1C4BA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27D8A8-1AEF-4EE7-AD11-1293F7B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1B63661-5C8A-40E1-8260-36B5785F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831672" cy="6171812"/>
          </a:xfrm>
        </p:spPr>
        <p:txBody>
          <a:bodyPr vert="vert270">
            <a:noAutofit/>
          </a:bodyPr>
          <a:lstStyle/>
          <a:p>
            <a:r>
              <a:rPr lang="fr-FR" sz="2800" dirty="0"/>
              <a:t>ROTI – résultats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7568870-0A30-4714-8A87-3C8DD31C7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4843"/>
              </p:ext>
            </p:extLst>
          </p:nvPr>
        </p:nvGraphicFramePr>
        <p:xfrm>
          <a:off x="3070631" y="1792328"/>
          <a:ext cx="349631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30">
                  <a:extLst>
                    <a:ext uri="{9D8B030D-6E8A-4147-A177-3AD203B41FA5}">
                      <a16:colId xmlns:a16="http://schemas.microsoft.com/office/drawing/2014/main" val="4286788680"/>
                    </a:ext>
                  </a:extLst>
                </a:gridCol>
                <a:gridCol w="1020581">
                  <a:extLst>
                    <a:ext uri="{9D8B030D-6E8A-4147-A177-3AD203B41FA5}">
                      <a16:colId xmlns:a16="http://schemas.microsoft.com/office/drawing/2014/main" val="1066400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ROTI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0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16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910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23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08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Jeudi 25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89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30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51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Jeudi 1</a:t>
                      </a:r>
                      <a:r>
                        <a:rPr lang="fr-FR" b="1" baseline="30000" dirty="0"/>
                        <a:t>er</a:t>
                      </a:r>
                      <a:r>
                        <a:rPr lang="fr-FR" b="1" dirty="0"/>
                        <a:t>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628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Vendredi 02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68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693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4E02EB-6943-407B-86E9-0F00F033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09832D-60E6-406B-86B7-E1D1C4BA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27D8A8-1AEF-4EE7-AD11-1293F7B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1B63661-5C8A-40E1-8260-36B5785F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831672" cy="6171812"/>
          </a:xfrm>
        </p:spPr>
        <p:txBody>
          <a:bodyPr vert="vert270">
            <a:noAutofit/>
          </a:bodyPr>
          <a:lstStyle/>
          <a:p>
            <a:r>
              <a:rPr lang="fr-FR" sz="2800" dirty="0"/>
              <a:t>Opinion webinaire – résultats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7568870-0A30-4714-8A87-3C8DD31C7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10858"/>
              </p:ext>
            </p:extLst>
          </p:nvPr>
        </p:nvGraphicFramePr>
        <p:xfrm>
          <a:off x="3070630" y="1791025"/>
          <a:ext cx="84118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551">
                  <a:extLst>
                    <a:ext uri="{9D8B030D-6E8A-4147-A177-3AD203B41FA5}">
                      <a16:colId xmlns:a16="http://schemas.microsoft.com/office/drawing/2014/main" val="4286788680"/>
                    </a:ext>
                  </a:extLst>
                </a:gridCol>
                <a:gridCol w="1125057">
                  <a:extLst>
                    <a:ext uri="{9D8B030D-6E8A-4147-A177-3AD203B41FA5}">
                      <a16:colId xmlns:a16="http://schemas.microsoft.com/office/drawing/2014/main" val="3051137977"/>
                    </a:ext>
                  </a:extLst>
                </a:gridCol>
                <a:gridCol w="1125057">
                  <a:extLst>
                    <a:ext uri="{9D8B030D-6E8A-4147-A177-3AD203B41FA5}">
                      <a16:colId xmlns:a16="http://schemas.microsoft.com/office/drawing/2014/main" val="1613869786"/>
                    </a:ext>
                  </a:extLst>
                </a:gridCol>
                <a:gridCol w="1125057">
                  <a:extLst>
                    <a:ext uri="{9D8B030D-6E8A-4147-A177-3AD203B41FA5}">
                      <a16:colId xmlns:a16="http://schemas.microsoft.com/office/drawing/2014/main" val="215077712"/>
                    </a:ext>
                  </a:extLst>
                </a:gridCol>
                <a:gridCol w="1125057">
                  <a:extLst>
                    <a:ext uri="{9D8B030D-6E8A-4147-A177-3AD203B41FA5}">
                      <a16:colId xmlns:a16="http://schemas.microsoft.com/office/drawing/2014/main" val="174710659"/>
                    </a:ext>
                  </a:extLst>
                </a:gridCol>
                <a:gridCol w="1125057">
                  <a:extLst>
                    <a:ext uri="{9D8B030D-6E8A-4147-A177-3AD203B41FA5}">
                      <a16:colId xmlns:a16="http://schemas.microsoft.com/office/drawing/2014/main" val="1858965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Contenu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Moy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0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16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910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23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08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Jeudi 25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89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Mardi 30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51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Jeudi 1</a:t>
                      </a:r>
                      <a:r>
                        <a:rPr lang="fr-FR" b="1" baseline="30000" dirty="0"/>
                        <a:t>er</a:t>
                      </a:r>
                      <a:r>
                        <a:rPr lang="fr-FR" b="1" dirty="0"/>
                        <a:t>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628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Vendredi 02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67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7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05D1227-9AC1-4D30-AA8F-FABE95A6EE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Objectifs et avantages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974CE09-74EF-4718-AC02-AAE779DAD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Règlementation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C4D8F6-E389-4474-881C-75D37686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6D43EE-AF66-4094-B121-BCDEE413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844779-2463-4501-AD01-5EBD830F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42CC238-7A89-41A4-8070-7FE64A18612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25340" y="1763445"/>
            <a:ext cx="5760000" cy="4456379"/>
          </a:xfrm>
        </p:spPr>
        <p:txBody>
          <a:bodyPr>
            <a:normAutofit/>
          </a:bodyPr>
          <a:lstStyle/>
          <a:p>
            <a:r>
              <a:rPr lang="fr-FR" sz="1800" dirty="0"/>
              <a:t>Proposer un outil simple, performant et partagé par tous les acteurs CCF</a:t>
            </a:r>
          </a:p>
          <a:p>
            <a:r>
              <a:rPr lang="fr-FR" sz="1800" dirty="0"/>
              <a:t>Faciliter les échanges</a:t>
            </a:r>
          </a:p>
          <a:p>
            <a:r>
              <a:rPr lang="fr-FR" sz="1800" dirty="0"/>
              <a:t>Harmoniser les usages en établissement</a:t>
            </a:r>
          </a:p>
          <a:p>
            <a:r>
              <a:rPr lang="fr-FR" sz="1800" dirty="0"/>
              <a:t>Réduire les temps de (re)saisie, et compléter simplement chaque plan avec les spécificités propres à l’établissement</a:t>
            </a:r>
          </a:p>
          <a:p>
            <a:r>
              <a:rPr lang="fr-FR" sz="1800" dirty="0"/>
              <a:t>Permettre de mieux gérer l’organisation des contrôles des apprenants en situation particulière</a:t>
            </a:r>
          </a:p>
          <a:p>
            <a:r>
              <a:rPr lang="fr-FR" sz="1800" dirty="0"/>
              <a:t>Gérer automatiquement les droits d’accès à l’application pour les profils « temporaires »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4AA141DE-B946-4D99-A69A-4D2A7A935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763445"/>
            <a:ext cx="5760000" cy="4456379"/>
          </a:xfrm>
        </p:spPr>
        <p:txBody>
          <a:bodyPr>
            <a:noAutofit/>
          </a:bodyPr>
          <a:lstStyle/>
          <a:p>
            <a:r>
              <a:rPr lang="fr-FR" sz="1800" dirty="0"/>
              <a:t>Remettre un cadre réglementaire à l’organisation du CCF </a:t>
            </a:r>
          </a:p>
          <a:p>
            <a:r>
              <a:rPr lang="fr-FR" sz="1800" dirty="0"/>
              <a:t>Redonner leur rôle et leurs responsabilités à chaque acteur CCF</a:t>
            </a:r>
          </a:p>
          <a:p>
            <a:r>
              <a:rPr lang="fr-FR" sz="1800" dirty="0"/>
              <a:t>S’appuyer directement sur les données du référentiel d’évaluation national </a:t>
            </a:r>
            <a:r>
              <a:rPr lang="fr-FR" sz="1800" i="1" dirty="0"/>
              <a:t>(REFEA)</a:t>
            </a:r>
            <a:endParaRPr lang="fr-FR" sz="1800" dirty="0"/>
          </a:p>
          <a:p>
            <a:r>
              <a:rPr lang="fr-FR" sz="1800" dirty="0"/>
              <a:t>S’adapter facilement et rapidement en cas de changement tardif des référentiels</a:t>
            </a:r>
          </a:p>
          <a:p>
            <a:r>
              <a:rPr lang="fr-FR" sz="1800" dirty="0"/>
              <a:t>Archiver de façon dématérialisée les plans, permettre la consultation en ligne des données et être mieux protégé en cas de recours des familles</a:t>
            </a:r>
          </a:p>
          <a:p>
            <a:r>
              <a:rPr lang="fr-FR" sz="1800" dirty="0"/>
              <a:t>Accompagner les établissements dans leurs démarches de demandes d’habilitation à la semestrialisation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13964CC4-14A3-45C0-B072-35CBCA65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une nouvelle application Plan’Éval ?</a:t>
            </a:r>
          </a:p>
        </p:txBody>
      </p:sp>
    </p:spTree>
    <p:extLst>
      <p:ext uri="{BB962C8B-B14F-4D97-AF65-F5344CB8AC3E}">
        <p14:creationId xmlns:p14="http://schemas.microsoft.com/office/powerpoint/2010/main" val="61909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B4F650-33F5-4F33-8634-7B1C8429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EBA5F9-7149-48F4-B720-1E3FBC98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256B03-1B0D-4E75-9D62-202B5F8A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D578E26-684E-4C37-847F-D60936CC1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9"/>
            <a:ext cx="11739351" cy="4236103"/>
          </a:xfrm>
        </p:spPr>
        <p:txBody>
          <a:bodyPr anchor="b"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Mercredi 07 juin 2023</a:t>
            </a:r>
            <a:endParaRPr lang="fr-FR" dirty="0">
              <a:solidFill>
                <a:srgbClr val="C00000"/>
              </a:solidFill>
            </a:endParaRPr>
          </a:p>
          <a:p>
            <a:pPr lvl="1"/>
            <a:r>
              <a:rPr lang="fr-FR" dirty="0"/>
              <a:t>Déploiement </a:t>
            </a:r>
            <a:r>
              <a:rPr lang="fr-FR" dirty="0" err="1"/>
              <a:t>V1.0</a:t>
            </a:r>
            <a:endParaRPr lang="fr-FR" dirty="0"/>
          </a:p>
          <a:p>
            <a:pPr lvl="1"/>
            <a:r>
              <a:rPr lang="fr-FR" dirty="0"/>
              <a:t>Application </a:t>
            </a:r>
            <a:r>
              <a:rPr lang="fr-FR" b="1" dirty="0"/>
              <a:t>Plan’Éval V1.0</a:t>
            </a:r>
            <a:r>
              <a:rPr lang="fr-FR" dirty="0"/>
              <a:t> accessible à </a:t>
            </a:r>
            <a:r>
              <a:rPr lang="fr-FR" b="1" u="sng" dirty="0"/>
              <a:t>TOUS</a:t>
            </a:r>
            <a:r>
              <a:rPr lang="fr-FR" b="1" dirty="0"/>
              <a:t> les établissements </a:t>
            </a:r>
            <a:r>
              <a:rPr lang="fr-FR" dirty="0"/>
              <a:t>de l’enseignement agricole suivants : lycées, </a:t>
            </a:r>
            <a:r>
              <a:rPr lang="fr-FR" dirty="0" err="1"/>
              <a:t>CFAs</a:t>
            </a:r>
            <a:r>
              <a:rPr lang="fr-FR" dirty="0"/>
              <a:t>, </a:t>
            </a:r>
            <a:r>
              <a:rPr lang="fr-FR" dirty="0" err="1"/>
              <a:t>MFRs</a:t>
            </a:r>
            <a:r>
              <a:rPr lang="fr-FR" dirty="0"/>
              <a:t>, établissements UNREP et CNEAP</a:t>
            </a:r>
          </a:p>
          <a:p>
            <a:r>
              <a:rPr lang="fr-FR" b="1" dirty="0"/>
              <a:t>Fin juillet 2023</a:t>
            </a:r>
          </a:p>
          <a:p>
            <a:pPr lvl="1"/>
            <a:r>
              <a:rPr lang="fr-FR" dirty="0"/>
              <a:t>Déploiement V1.1</a:t>
            </a:r>
          </a:p>
          <a:p>
            <a:pPr lvl="1"/>
            <a:r>
              <a:rPr lang="fr-FR" dirty="0"/>
              <a:t>Version de rentrée</a:t>
            </a:r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Plan'Éval déployé pour gérer les apprenants entrant dans un cursus CCF en septembre 2023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7F371C40-ABB6-4A16-A91E-8F451EE0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accéder à Plan’Éval ?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7E0967DE-89D9-485D-B2BB-A578132E8825}"/>
              </a:ext>
            </a:extLst>
          </p:cNvPr>
          <p:cNvGrpSpPr/>
          <p:nvPr/>
        </p:nvGrpSpPr>
        <p:grpSpPr>
          <a:xfrm>
            <a:off x="7000213" y="1031919"/>
            <a:ext cx="4878195" cy="1593610"/>
            <a:chOff x="920718" y="3204036"/>
            <a:chExt cx="4878195" cy="159361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53A8166-07FD-422B-9437-A1B19FE2F02E}"/>
                </a:ext>
              </a:extLst>
            </p:cNvPr>
            <p:cNvSpPr txBox="1"/>
            <p:nvPr/>
          </p:nvSpPr>
          <p:spPr>
            <a:xfrm>
              <a:off x="1840272" y="3204036"/>
              <a:ext cx="3958641" cy="1257114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tIns="108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Le 04 avril 2023, l’application Plan’Éval a été ouverte en environnement de qualification, à un groupe de bêta-testeurs qui a participé activement au recettage de l’outil.</a:t>
              </a:r>
            </a:p>
            <a:p>
              <a:r>
                <a:rPr lang="fr-FR" sz="1600" i="1" dirty="0"/>
                <a:t>Merci à eux.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102A8C7D-DBF4-4B02-9E4C-31AFDA24938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20718" y="3699127"/>
              <a:ext cx="1149094" cy="1098519"/>
              <a:chOff x="897923" y="4722787"/>
              <a:chExt cx="1228750" cy="1174665"/>
            </a:xfrm>
          </p:grpSpPr>
          <p:sp>
            <p:nvSpPr>
              <p:cNvPr id="19" name="Bulle narrative : ronde 18">
                <a:extLst>
                  <a:ext uri="{FF2B5EF4-FFF2-40B4-BE49-F238E27FC236}">
                    <a16:creationId xmlns:a16="http://schemas.microsoft.com/office/drawing/2014/main" id="{4C2CA026-BFB0-4687-B038-D50EE0DC16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0684" y="4857766"/>
                <a:ext cx="846898" cy="846901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0" name="Bulle narrative : ronde 19">
                <a:extLst>
                  <a:ext uri="{FF2B5EF4-FFF2-40B4-BE49-F238E27FC236}">
                    <a16:creationId xmlns:a16="http://schemas.microsoft.com/office/drawing/2014/main" id="{AC1E6EFE-1437-4BAC-A0FD-B5DB6D0AE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1" name="Bulle narrative : ronde 20">
                <a:extLst>
                  <a:ext uri="{FF2B5EF4-FFF2-40B4-BE49-F238E27FC236}">
                    <a16:creationId xmlns:a16="http://schemas.microsoft.com/office/drawing/2014/main" id="{93EA8DCE-BE09-4B59-A548-CEDE67EE18BA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5F0A5249-3E52-4227-B3F9-13BF51BAB11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587738" y="5358514"/>
                <a:ext cx="538935" cy="538938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4916FA0A-D4DE-465A-B222-4DF6DDDD56B4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49879" y="5082428"/>
                <a:ext cx="538936" cy="53893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02127773-CFC6-4702-94B4-EFAB054EC22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897923" y="4782087"/>
                <a:ext cx="461946" cy="461946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85000" lnSpcReduction="10000"/>
              </a:bodyPr>
              <a:lstStyle/>
              <a:p>
                <a:pPr algn="ctr"/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  <p:sp>
        <p:nvSpPr>
          <p:cNvPr id="25" name="Espace réservé du contenu 9">
            <a:extLst>
              <a:ext uri="{FF2B5EF4-FFF2-40B4-BE49-F238E27FC236}">
                <a16:creationId xmlns:a16="http://schemas.microsoft.com/office/drawing/2014/main" id="{28091170-49D0-43C4-B5DD-4B3FDF6A9FBB}"/>
              </a:ext>
            </a:extLst>
          </p:cNvPr>
          <p:cNvSpPr txBox="1">
            <a:spLocks/>
          </p:cNvSpPr>
          <p:nvPr/>
        </p:nvSpPr>
        <p:spPr>
          <a:xfrm>
            <a:off x="6755676" y="5345375"/>
            <a:ext cx="5209016" cy="738287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vert="horz" lIns="216000" tIns="72000" rIns="216000" bIns="72000" rtlCol="0" anchor="ctr" anchorCtr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i="1" dirty="0"/>
              <a:t>L’application deviendra obligatoire pour les établissements hors MASA et dispensant des formations agricoles selon la modalité CCF à compter de septembre 2024.</a:t>
            </a:r>
            <a:endParaRPr lang="fr-FR" sz="2800" dirty="0"/>
          </a:p>
        </p:txBody>
      </p:sp>
      <p:pic>
        <p:nvPicPr>
          <p:cNvPr id="26" name="Graphique 25" descr="Informations">
            <a:extLst>
              <a:ext uri="{FF2B5EF4-FFF2-40B4-BE49-F238E27FC236}">
                <a16:creationId xmlns:a16="http://schemas.microsoft.com/office/drawing/2014/main" id="{AEEE8721-E05C-408C-A68E-4959DB5C2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1465" y="5093108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que 7" descr="Feuille">
            <a:extLst>
              <a:ext uri="{FF2B5EF4-FFF2-40B4-BE49-F238E27FC236}">
                <a16:creationId xmlns:a16="http://schemas.microsoft.com/office/drawing/2014/main" id="{682A609C-6E55-45A2-ACAB-BE6608106487}"/>
              </a:ext>
            </a:extLst>
          </p:cNvPr>
          <p:cNvSpPr/>
          <p:nvPr/>
        </p:nvSpPr>
        <p:spPr>
          <a:xfrm rot="21121803">
            <a:off x="7972875" y="1860165"/>
            <a:ext cx="1613233" cy="1288016"/>
          </a:xfrm>
          <a:custGeom>
            <a:avLst/>
            <a:gdLst>
              <a:gd name="connsiteX0" fmla="*/ 936772 w 1998447"/>
              <a:gd name="connsiteY0" fmla="*/ 187354 h 1915179"/>
              <a:gd name="connsiteX1" fmla="*/ 159598 w 1998447"/>
              <a:gd name="connsiteY1" fmla="*/ 964529 h 1915179"/>
              <a:gd name="connsiteX2" fmla="*/ 256745 w 1998447"/>
              <a:gd name="connsiteY2" fmla="*/ 1339238 h 1915179"/>
              <a:gd name="connsiteX3" fmla="*/ 448263 w 1998447"/>
              <a:gd name="connsiteY3" fmla="*/ 1150495 h 1915179"/>
              <a:gd name="connsiteX4" fmla="*/ 1000612 w 1998447"/>
              <a:gd name="connsiteY4" fmla="*/ 698069 h 1915179"/>
              <a:gd name="connsiteX5" fmla="*/ 1036695 w 1998447"/>
              <a:gd name="connsiteY5" fmla="*/ 684191 h 1915179"/>
              <a:gd name="connsiteX6" fmla="*/ 1092207 w 1998447"/>
              <a:gd name="connsiteY6" fmla="*/ 739703 h 1915179"/>
              <a:gd name="connsiteX7" fmla="*/ 1070002 w 1998447"/>
              <a:gd name="connsiteY7" fmla="*/ 784113 h 1915179"/>
              <a:gd name="connsiteX8" fmla="*/ 1070002 w 1998447"/>
              <a:gd name="connsiteY8" fmla="*/ 784113 h 1915179"/>
              <a:gd name="connsiteX9" fmla="*/ 273399 w 1998447"/>
              <a:gd name="connsiteY9" fmla="*/ 1486346 h 1915179"/>
              <a:gd name="connsiteX10" fmla="*/ 228989 w 1998447"/>
              <a:gd name="connsiteY10" fmla="*/ 1536307 h 1915179"/>
              <a:gd name="connsiteX11" fmla="*/ 228989 w 1998447"/>
              <a:gd name="connsiteY11" fmla="*/ 1536307 h 1915179"/>
              <a:gd name="connsiteX12" fmla="*/ 20817 w 1998447"/>
              <a:gd name="connsiteY12" fmla="*/ 1911016 h 1915179"/>
              <a:gd name="connsiteX13" fmla="*/ 187354 w 1998447"/>
              <a:gd name="connsiteY13" fmla="*/ 1911016 h 1915179"/>
              <a:gd name="connsiteX14" fmla="*/ 431609 w 1998447"/>
              <a:gd name="connsiteY14" fmla="*/ 1558512 h 1915179"/>
              <a:gd name="connsiteX15" fmla="*/ 936772 w 1998447"/>
              <a:gd name="connsiteY15" fmla="*/ 1744478 h 1915179"/>
              <a:gd name="connsiteX16" fmla="*/ 1322584 w 1998447"/>
              <a:gd name="connsiteY16" fmla="*/ 1641780 h 1915179"/>
              <a:gd name="connsiteX17" fmla="*/ 1322584 w 1998447"/>
              <a:gd name="connsiteY17" fmla="*/ 1641780 h 1915179"/>
              <a:gd name="connsiteX18" fmla="*/ 1991509 w 1998447"/>
              <a:gd name="connsiteY18" fmla="*/ 20817 h 1915179"/>
              <a:gd name="connsiteX19" fmla="*/ 936772 w 1998447"/>
              <a:gd name="connsiteY19" fmla="*/ 187354 h 191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98447" h="1915179">
                <a:moveTo>
                  <a:pt x="936772" y="187354"/>
                </a:moveTo>
                <a:cubicBezTo>
                  <a:pt x="506551" y="187354"/>
                  <a:pt x="159598" y="534307"/>
                  <a:pt x="159598" y="964529"/>
                </a:cubicBezTo>
                <a:cubicBezTo>
                  <a:pt x="159598" y="1100534"/>
                  <a:pt x="195681" y="1228213"/>
                  <a:pt x="256745" y="1339238"/>
                </a:cubicBezTo>
                <a:cubicBezTo>
                  <a:pt x="315033" y="1278174"/>
                  <a:pt x="378872" y="1217110"/>
                  <a:pt x="448263" y="1150495"/>
                </a:cubicBezTo>
                <a:cubicBezTo>
                  <a:pt x="623127" y="986734"/>
                  <a:pt x="828523" y="820196"/>
                  <a:pt x="1000612" y="698069"/>
                </a:cubicBezTo>
                <a:cubicBezTo>
                  <a:pt x="1011714" y="689742"/>
                  <a:pt x="1022817" y="684191"/>
                  <a:pt x="1036695" y="684191"/>
                </a:cubicBezTo>
                <a:cubicBezTo>
                  <a:pt x="1067227" y="684191"/>
                  <a:pt x="1092207" y="709171"/>
                  <a:pt x="1092207" y="739703"/>
                </a:cubicBezTo>
                <a:cubicBezTo>
                  <a:pt x="1092207" y="759133"/>
                  <a:pt x="1083880" y="773011"/>
                  <a:pt x="1070002" y="784113"/>
                </a:cubicBezTo>
                <a:lnTo>
                  <a:pt x="1070002" y="784113"/>
                </a:lnTo>
                <a:cubicBezTo>
                  <a:pt x="822972" y="961753"/>
                  <a:pt x="495449" y="1236540"/>
                  <a:pt x="273399" y="1486346"/>
                </a:cubicBezTo>
                <a:cubicBezTo>
                  <a:pt x="273399" y="1486346"/>
                  <a:pt x="242867" y="1519653"/>
                  <a:pt x="228989" y="1536307"/>
                </a:cubicBezTo>
                <a:lnTo>
                  <a:pt x="228989" y="1536307"/>
                </a:lnTo>
                <a:cubicBezTo>
                  <a:pt x="104086" y="1683415"/>
                  <a:pt x="20817" y="1816644"/>
                  <a:pt x="20817" y="1911016"/>
                </a:cubicBezTo>
                <a:lnTo>
                  <a:pt x="187354" y="1911016"/>
                </a:lnTo>
                <a:cubicBezTo>
                  <a:pt x="187354" y="1849952"/>
                  <a:pt x="284501" y="1716722"/>
                  <a:pt x="431609" y="1558512"/>
                </a:cubicBezTo>
                <a:cubicBezTo>
                  <a:pt x="567615" y="1675088"/>
                  <a:pt x="742479" y="1744478"/>
                  <a:pt x="936772" y="1744478"/>
                </a:cubicBezTo>
                <a:cubicBezTo>
                  <a:pt x="1075554" y="1744478"/>
                  <a:pt x="1208783" y="1708395"/>
                  <a:pt x="1322584" y="1641780"/>
                </a:cubicBezTo>
                <a:lnTo>
                  <a:pt x="1322584" y="1641780"/>
                </a:lnTo>
                <a:cubicBezTo>
                  <a:pt x="1916567" y="1311481"/>
                  <a:pt x="1991509" y="703620"/>
                  <a:pt x="1991509" y="20817"/>
                </a:cubicBezTo>
                <a:cubicBezTo>
                  <a:pt x="1991509" y="20817"/>
                  <a:pt x="1344789" y="198457"/>
                  <a:pt x="936772" y="187354"/>
                </a:cubicBezTo>
                <a:close/>
              </a:path>
            </a:pathLst>
          </a:custGeom>
          <a:solidFill>
            <a:schemeClr val="accent6">
              <a:alpha val="40000"/>
            </a:schemeClr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C53474-7BE5-4693-BEEC-646F39C4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Ecosystème – flux d’informations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B98479-57D1-4B18-A16B-69E0AE07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875B30-D8AC-43A3-8271-BFFDDE81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D976262-E84C-4A26-A680-383448D422ED}"/>
              </a:ext>
            </a:extLst>
          </p:cNvPr>
          <p:cNvGrpSpPr/>
          <p:nvPr/>
        </p:nvGrpSpPr>
        <p:grpSpPr>
          <a:xfrm>
            <a:off x="3376396" y="1143000"/>
            <a:ext cx="8393358" cy="4572000"/>
            <a:chOff x="1647986" y="1533527"/>
            <a:chExt cx="8871437" cy="4438342"/>
          </a:xfrm>
        </p:grpSpPr>
        <p:graphicFrame>
          <p:nvGraphicFramePr>
            <p:cNvPr id="10" name="Diagramme 9">
              <a:extLst>
                <a:ext uri="{FF2B5EF4-FFF2-40B4-BE49-F238E27FC236}">
                  <a16:creationId xmlns:a16="http://schemas.microsoft.com/office/drawing/2014/main" id="{75E610EF-799A-42AE-970A-28F80D0B2F04}"/>
                </a:ext>
              </a:extLst>
            </p:cNvPr>
            <p:cNvGraphicFramePr/>
            <p:nvPr>
              <p:extLst/>
            </p:nvPr>
          </p:nvGraphicFramePr>
          <p:xfrm>
            <a:off x="1647986" y="1533527"/>
            <a:ext cx="8871437" cy="44383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4630D92-9426-413C-8DF5-1210CB838347}"/>
                </a:ext>
              </a:extLst>
            </p:cNvPr>
            <p:cNvSpPr txBox="1"/>
            <p:nvPr/>
          </p:nvSpPr>
          <p:spPr>
            <a:xfrm>
              <a:off x="5139437" y="3598046"/>
              <a:ext cx="194517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666664"/>
                  </a:solidFill>
                </a:rPr>
                <a:t>CCF</a:t>
              </a:r>
            </a:p>
            <a:p>
              <a:pPr algn="ctr"/>
              <a:r>
                <a:rPr lang="fr-FR" sz="1400" dirty="0">
                  <a:solidFill>
                    <a:srgbClr val="666664"/>
                  </a:solidFill>
                </a:rPr>
                <a:t>Gestion du contrôle en cours de formation des apprenants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FDE4BAC-77A6-407F-B69B-A56BDAFB4367}"/>
              </a:ext>
            </a:extLst>
          </p:cNvPr>
          <p:cNvSpPr/>
          <p:nvPr/>
        </p:nvSpPr>
        <p:spPr>
          <a:xfrm>
            <a:off x="292853" y="1866827"/>
            <a:ext cx="3701537" cy="28257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80000" tIns="180000" rIns="180000" bIns="180000">
            <a:spAutoFit/>
          </a:bodyPr>
          <a:lstStyle/>
          <a:p>
            <a:r>
              <a:rPr lang="fr-FR" sz="1600" b="1" u="sng" dirty="0">
                <a:solidFill>
                  <a:srgbClr val="C00000"/>
                </a:solidFill>
              </a:rPr>
              <a:t>Point d’attention :</a:t>
            </a:r>
          </a:p>
          <a:p>
            <a:endParaRPr lang="fr-FR" sz="1600" dirty="0">
              <a:solidFill>
                <a:srgbClr val="C00000"/>
              </a:solidFill>
            </a:endParaRPr>
          </a:p>
          <a:p>
            <a:r>
              <a:rPr lang="fr-FR" sz="1600" dirty="0">
                <a:solidFill>
                  <a:srgbClr val="C00000"/>
                </a:solidFill>
              </a:rPr>
              <a:t>Plan’Éval s’alimente de plusieurs sources de données et alimente lui-même d’autres briques du système d’information.</a:t>
            </a:r>
          </a:p>
          <a:p>
            <a:endParaRPr lang="fr-FR" sz="1600" dirty="0">
              <a:solidFill>
                <a:srgbClr val="C00000"/>
              </a:solidFill>
            </a:endParaRPr>
          </a:p>
          <a:p>
            <a:r>
              <a:rPr lang="fr-FR" sz="1600" dirty="0">
                <a:solidFill>
                  <a:srgbClr val="C00000"/>
                </a:solidFill>
              </a:rPr>
              <a:t>Des éléments manquants peuvent entrainer des anomalies dans la fluidité de gestion du CCF.</a:t>
            </a:r>
          </a:p>
        </p:txBody>
      </p:sp>
      <p:pic>
        <p:nvPicPr>
          <p:cNvPr id="18" name="Graphique 17" descr="Irritant">
            <a:extLst>
              <a:ext uri="{FF2B5EF4-FFF2-40B4-BE49-F238E27FC236}">
                <a16:creationId xmlns:a16="http://schemas.microsoft.com/office/drawing/2014/main" id="{3ADAE694-B877-4319-9DD9-25DBA3D34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24390" y="1596827"/>
            <a:ext cx="540000" cy="540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7AB1D7C-10DE-4061-BA4C-A9AE920E7DC5}"/>
              </a:ext>
            </a:extLst>
          </p:cNvPr>
          <p:cNvSpPr txBox="1"/>
          <p:nvPr/>
        </p:nvSpPr>
        <p:spPr>
          <a:xfrm>
            <a:off x="8739819" y="1397243"/>
            <a:ext cx="2226067" cy="420324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fr-FR" sz="1200" b="1" kern="1200" dirty="0">
                <a:solidFill>
                  <a:schemeClr val="accent6">
                    <a:lumMod val="50000"/>
                  </a:schemeClr>
                </a:solidFill>
              </a:rPr>
              <a:t>AGRICOLL</a:t>
            </a:r>
          </a:p>
          <a:p>
            <a:pPr marL="0" lvl="0" indent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fr-FR" sz="1200" b="0" i="0" kern="1200" dirty="0">
                <a:solidFill>
                  <a:schemeClr val="accent6">
                    <a:lumMod val="50000"/>
                  </a:schemeClr>
                </a:solidFill>
              </a:rPr>
              <a:t>Gestion des comptes des agents</a:t>
            </a:r>
            <a:endParaRPr lang="fr-FR" sz="1200" kern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8E92013-66C6-4AA3-82BC-F9A87896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296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E6D1A-43C7-4688-B3E6-4E6830CB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peut accéder à Plan’Eval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8B62F5-375A-4190-AD11-EE6E231A7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493" y="1118064"/>
            <a:ext cx="7523477" cy="51332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Vous êtes…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Chef d’établissement,</a:t>
            </a:r>
          </a:p>
          <a:p>
            <a:pPr lvl="1"/>
            <a:r>
              <a:rPr lang="fr-FR" dirty="0"/>
              <a:t>Gestionnaire administratif,</a:t>
            </a:r>
          </a:p>
          <a:p>
            <a:pPr lvl="1"/>
            <a:r>
              <a:rPr lang="fr-FR" dirty="0"/>
              <a:t>Professeur coordonnateur,</a:t>
            </a:r>
          </a:p>
          <a:p>
            <a:pPr lvl="1"/>
            <a:r>
              <a:rPr lang="fr-FR" dirty="0"/>
              <a:t>Evaluateur </a:t>
            </a:r>
            <a:r>
              <a:rPr lang="fr-FR" i="1" dirty="0"/>
              <a:t>(enseignant)</a:t>
            </a:r>
            <a:r>
              <a:rPr lang="fr-FR" dirty="0"/>
              <a:t>,</a:t>
            </a:r>
          </a:p>
          <a:p>
            <a:pPr lvl="1"/>
            <a:r>
              <a:rPr lang="fr-FR" dirty="0"/>
              <a:t>Président adjoint de jury,</a:t>
            </a:r>
          </a:p>
          <a:p>
            <a:pPr lvl="1"/>
            <a:r>
              <a:rPr lang="fr-FR" dirty="0"/>
              <a:t>Agent des MIREX,</a:t>
            </a:r>
          </a:p>
          <a:p>
            <a:pPr lvl="1"/>
            <a:r>
              <a:rPr lang="fr-FR" dirty="0"/>
              <a:t>Agent des SRFD,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fr-FR" dirty="0"/>
              <a:t>		… vous êtes ou serez très bientôt habilité</a:t>
            </a:r>
          </a:p>
          <a:p>
            <a:pPr marL="0" indent="0" algn="r">
              <a:buNone/>
            </a:pPr>
            <a:r>
              <a:rPr lang="fr-FR" dirty="0"/>
              <a:t>manuellement ou automatiquement</a:t>
            </a:r>
          </a:p>
          <a:p>
            <a:pPr marL="0" indent="0" algn="r">
              <a:buNone/>
            </a:pPr>
            <a:r>
              <a:rPr lang="fr-FR" dirty="0"/>
              <a:t>pour accéder à Plan’Éval.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66A3E5-6DD9-4CBC-A81E-984332D6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525A43-0C3A-414E-9FFF-10720A38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0A3BE-4E7D-427E-9525-7D527E7C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0D8A619-B051-4CB8-B74E-C20726D8751A}"/>
              </a:ext>
            </a:extLst>
          </p:cNvPr>
          <p:cNvGrpSpPr/>
          <p:nvPr/>
        </p:nvGrpSpPr>
        <p:grpSpPr>
          <a:xfrm>
            <a:off x="5932139" y="1364970"/>
            <a:ext cx="5579661" cy="2319727"/>
            <a:chOff x="906961" y="3531021"/>
            <a:chExt cx="5579661" cy="2319727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C4582D17-C67A-42BD-BE56-711EF06B5C22}"/>
                </a:ext>
              </a:extLst>
            </p:cNvPr>
            <p:cNvSpPr txBox="1"/>
            <p:nvPr/>
          </p:nvSpPr>
          <p:spPr>
            <a:xfrm>
              <a:off x="1790582" y="3531021"/>
              <a:ext cx="4696040" cy="2319727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rIns="288000" rtlCol="0" anchor="ctr">
              <a:normAutofit fontScale="92500" lnSpcReduction="20000"/>
            </a:bodyPr>
            <a:lstStyle/>
            <a:p>
              <a:r>
                <a:rPr lang="fr-FR" sz="1600" dirty="0"/>
                <a:t>Pour utiliser Plan’Éval, vous devez 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/>
                <a:t>posséder un compte </a:t>
              </a:r>
              <a:r>
                <a:rPr lang="fr-FR" sz="1600" dirty="0" err="1"/>
                <a:t>Agricoll</a:t>
              </a:r>
              <a:r>
                <a:rPr lang="fr-FR" sz="1600" dirty="0"/>
                <a:t>,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/>
                <a:t>être habilité dans </a:t>
              </a:r>
              <a:r>
                <a:rPr lang="fr-FR" sz="1600" dirty="0" err="1"/>
                <a:t>KikaDroit</a:t>
              </a:r>
              <a:r>
                <a:rPr lang="fr-FR" sz="1600" dirty="0"/>
                <a:t>.</a:t>
              </a:r>
            </a:p>
            <a:p>
              <a:endParaRPr lang="fr-FR" sz="1600" dirty="0"/>
            </a:p>
            <a:p>
              <a:r>
                <a:rPr lang="fr-FR" sz="1600" dirty="0"/>
                <a:t>Un GLA </a:t>
              </a:r>
              <a:r>
                <a:rPr lang="fr-FR" sz="1600" i="1" dirty="0"/>
                <a:t>(Gestionnaire Local </a:t>
              </a:r>
              <a:r>
                <a:rPr lang="fr-FR" sz="1600" i="1" dirty="0" err="1"/>
                <a:t>Agricoll</a:t>
              </a:r>
              <a:r>
                <a:rPr lang="fr-FR" sz="1600" i="1" dirty="0"/>
                <a:t>)</a:t>
              </a:r>
              <a:r>
                <a:rPr lang="fr-FR" sz="1600" dirty="0"/>
                <a:t> est nommé pour votre établissement. Il gère les comptes </a:t>
              </a:r>
              <a:r>
                <a:rPr lang="fr-FR" sz="1600" dirty="0" err="1"/>
                <a:t>Agricoll</a:t>
              </a:r>
              <a:r>
                <a:rPr lang="fr-FR" sz="1600" dirty="0"/>
                <a:t>.</a:t>
              </a:r>
            </a:p>
            <a:p>
              <a:endParaRPr lang="fr-FR" sz="1600" dirty="0"/>
            </a:p>
            <a:p>
              <a:r>
                <a:rPr lang="fr-FR" sz="1600" dirty="0"/>
                <a:t>Un habilitateur établissement </a:t>
              </a:r>
              <a:r>
                <a:rPr lang="fr-FR" sz="1600" dirty="0" err="1"/>
                <a:t>KikaDroit</a:t>
              </a:r>
              <a:r>
                <a:rPr lang="fr-FR" sz="1600" dirty="0"/>
                <a:t> est nommé pour votre établissement. Il donne les autorisations d’accès à Plan’Éval.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6892858E-8C47-4043-A5D4-BF6C43CDCC9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99120"/>
              <a:ext cx="1133789" cy="1285984"/>
              <a:chOff x="883212" y="4722787"/>
              <a:chExt cx="1212384" cy="1375127"/>
            </a:xfrm>
          </p:grpSpPr>
          <p:sp>
            <p:nvSpPr>
              <p:cNvPr id="19" name="Bulle narrative : ronde 18">
                <a:extLst>
                  <a:ext uri="{FF2B5EF4-FFF2-40B4-BE49-F238E27FC236}">
                    <a16:creationId xmlns:a16="http://schemas.microsoft.com/office/drawing/2014/main" id="{0A47F5E9-21A8-4139-B734-973E3B60FCD3}"/>
                  </a:ext>
                </a:extLst>
              </p:cNvPr>
              <p:cNvSpPr/>
              <p:nvPr/>
            </p:nvSpPr>
            <p:spPr>
              <a:xfrm>
                <a:off x="891794" y="4902208"/>
                <a:ext cx="1079998" cy="1079999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0" name="Bulle narrative : ronde 19">
                <a:extLst>
                  <a:ext uri="{FF2B5EF4-FFF2-40B4-BE49-F238E27FC236}">
                    <a16:creationId xmlns:a16="http://schemas.microsoft.com/office/drawing/2014/main" id="{706AD095-A42B-4043-81C5-8958B2DD3342}"/>
                  </a:ext>
                </a:extLst>
              </p:cNvPr>
              <p:cNvSpPr/>
              <p:nvPr/>
            </p:nvSpPr>
            <p:spPr>
              <a:xfrm>
                <a:off x="1591596" y="5546560"/>
                <a:ext cx="504000" cy="504000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1" name="Bulle narrative : ronde 20">
                <a:extLst>
                  <a:ext uri="{FF2B5EF4-FFF2-40B4-BE49-F238E27FC236}">
                    <a16:creationId xmlns:a16="http://schemas.microsoft.com/office/drawing/2014/main" id="{5377419B-6C79-4885-BB2C-151F5546DA6C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2D943A63-6738-4A27-9894-DF57FC2F6398}"/>
                  </a:ext>
                </a:extLst>
              </p:cNvPr>
              <p:cNvSpPr txBox="1"/>
              <p:nvPr/>
            </p:nvSpPr>
            <p:spPr>
              <a:xfrm>
                <a:off x="1610721" y="5482361"/>
                <a:ext cx="43473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0F465BBC-5274-4BE1-9FF4-3E49AFD036BA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125631" cy="756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820351C6-DFB3-4E27-A80E-BE90D751CE48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509435" cy="42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76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6D5E7-9414-41CC-A571-54F1340F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Concepts clés - Vocabulaire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E4898F-2C24-4608-8B37-EA2AFC2E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8664E-4105-4836-9242-02A99ECB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1C9CE0-9E4E-4C04-9E6B-85A74F05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73893"/>
            <a:ext cx="2743200" cy="365125"/>
          </a:xfrm>
        </p:spPr>
        <p:txBody>
          <a:bodyPr/>
          <a:lstStyle/>
          <a:p>
            <a:fld id="{E43F4A00-CEAE-5648-85CC-DAB34D7CE8D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7" name="Organigramme : Connecteur page suivante 46">
            <a:extLst>
              <a:ext uri="{FF2B5EF4-FFF2-40B4-BE49-F238E27FC236}">
                <a16:creationId xmlns:a16="http://schemas.microsoft.com/office/drawing/2014/main" id="{8B670310-8E7E-4FBD-9D08-BD2877B32B75}"/>
              </a:ext>
            </a:extLst>
          </p:cNvPr>
          <p:cNvSpPr>
            <a:spLocks/>
          </p:cNvSpPr>
          <p:nvPr/>
        </p:nvSpPr>
        <p:spPr>
          <a:xfrm>
            <a:off x="811227" y="1233233"/>
            <a:ext cx="1440000" cy="972000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PLAN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D’ÉVALUATION</a:t>
            </a:r>
          </a:p>
        </p:txBody>
      </p:sp>
      <p:sp>
        <p:nvSpPr>
          <p:cNvPr id="48" name="Organigramme : Connecteur page suivante 47">
            <a:extLst>
              <a:ext uri="{FF2B5EF4-FFF2-40B4-BE49-F238E27FC236}">
                <a16:creationId xmlns:a16="http://schemas.microsoft.com/office/drawing/2014/main" id="{F62F4A73-BC48-48B7-A9A6-E58A4433B8CE}"/>
              </a:ext>
            </a:extLst>
          </p:cNvPr>
          <p:cNvSpPr>
            <a:spLocks/>
          </p:cNvSpPr>
          <p:nvPr/>
        </p:nvSpPr>
        <p:spPr>
          <a:xfrm>
            <a:off x="811227" y="2245419"/>
            <a:ext cx="1440000" cy="972000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FICHE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ÉPREUVE</a:t>
            </a:r>
          </a:p>
        </p:txBody>
      </p:sp>
      <p:sp>
        <p:nvSpPr>
          <p:cNvPr id="49" name="Organigramme : Connecteur page suivante 48">
            <a:extLst>
              <a:ext uri="{FF2B5EF4-FFF2-40B4-BE49-F238E27FC236}">
                <a16:creationId xmlns:a16="http://schemas.microsoft.com/office/drawing/2014/main" id="{7233FC6F-78E1-4A6B-8D1D-139719B5646D}"/>
              </a:ext>
            </a:extLst>
          </p:cNvPr>
          <p:cNvSpPr>
            <a:spLocks/>
          </p:cNvSpPr>
          <p:nvPr/>
        </p:nvSpPr>
        <p:spPr>
          <a:xfrm>
            <a:off x="811227" y="3265994"/>
            <a:ext cx="1440000" cy="972000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ÉPREUVE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ECCF</a:t>
            </a:r>
          </a:p>
        </p:txBody>
      </p:sp>
      <p:sp>
        <p:nvSpPr>
          <p:cNvPr id="50" name="Organigramme : Connecteur page suivante 49">
            <a:extLst>
              <a:ext uri="{FF2B5EF4-FFF2-40B4-BE49-F238E27FC236}">
                <a16:creationId xmlns:a16="http://schemas.microsoft.com/office/drawing/2014/main" id="{7466FAA7-311A-49FB-B101-54FC8FB1ECB2}"/>
              </a:ext>
            </a:extLst>
          </p:cNvPr>
          <p:cNvSpPr>
            <a:spLocks/>
          </p:cNvSpPr>
          <p:nvPr/>
        </p:nvSpPr>
        <p:spPr>
          <a:xfrm>
            <a:off x="811227" y="4269791"/>
            <a:ext cx="1440000" cy="972000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SITUATION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D’ÉVALUATION</a:t>
            </a:r>
          </a:p>
        </p:txBody>
      </p:sp>
      <p:sp>
        <p:nvSpPr>
          <p:cNvPr id="51" name="Organigramme : Connecteur page suivante 50">
            <a:extLst>
              <a:ext uri="{FF2B5EF4-FFF2-40B4-BE49-F238E27FC236}">
                <a16:creationId xmlns:a16="http://schemas.microsoft.com/office/drawing/2014/main" id="{6485B817-3B0A-42AE-9ADE-C8C5A440775C}"/>
              </a:ext>
            </a:extLst>
          </p:cNvPr>
          <p:cNvSpPr>
            <a:spLocks/>
          </p:cNvSpPr>
          <p:nvPr/>
        </p:nvSpPr>
        <p:spPr>
          <a:xfrm>
            <a:off x="811227" y="5281977"/>
            <a:ext cx="1440000" cy="972000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algn="ctr"/>
            <a:r>
              <a:rPr lang="fr-FR" sz="1400" b="1" dirty="0">
                <a:solidFill>
                  <a:schemeClr val="accent6"/>
                </a:solidFill>
              </a:rPr>
              <a:t>APPRENANT</a:t>
            </a:r>
            <a:endParaRPr lang="fr-FR" sz="1400" dirty="0">
              <a:solidFill>
                <a:schemeClr val="accent6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3FC679B-2F67-4AE0-95BC-E59DA7ED4F76}"/>
              </a:ext>
            </a:extLst>
          </p:cNvPr>
          <p:cNvSpPr>
            <a:spLocks/>
          </p:cNvSpPr>
          <p:nvPr/>
        </p:nvSpPr>
        <p:spPr>
          <a:xfrm>
            <a:off x="2245672" y="1236186"/>
            <a:ext cx="9720000" cy="9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généré sur la base des informations saisies dans le référentiel national, pour une durée de 1 à 3 ans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un ensemble de fiches épreuves concernant une formation diplômante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applicable à une cohorte d’apprenants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soumis à validation du professeur coordonnateur, du chef d’établissement et d’un président adjoint de jury (nommé par la MIREX) qui est garant de sa bonne exécution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6C0F7F-541E-4C1F-A867-6A1321F5EF01}"/>
              </a:ext>
            </a:extLst>
          </p:cNvPr>
          <p:cNvSpPr>
            <a:spLocks/>
          </p:cNvSpPr>
          <p:nvPr/>
        </p:nvSpPr>
        <p:spPr>
          <a:xfrm>
            <a:off x="2245672" y="3260110"/>
            <a:ext cx="9720000" cy="9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un ensemble de situations d’évaluation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Porte la note obtenue pour l’ensemble des situations enfants ; la note est pré-saisie par l’évaluateur principal désigné, puis validée par le coordo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Toute absence à un contrôle obligatoire doit être justifiée par un motif valable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Fixe les règles soumises à l’apprenant pour vérifier les acquis de la formation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9E6260-1E55-4591-80BF-544CDAAC9C36}"/>
              </a:ext>
            </a:extLst>
          </p:cNvPr>
          <p:cNvSpPr>
            <a:spLocks/>
          </p:cNvSpPr>
          <p:nvPr/>
        </p:nvSpPr>
        <p:spPr>
          <a:xfrm>
            <a:off x="2245672" y="2248716"/>
            <a:ext cx="9720000" cy="9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un ensemble de contrôles certificatifs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décrite par un professeur coordonnateur, en collaboration avec l’équipe enseignante, sur la base des données du référentiel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La moyenne coefficientée des </a:t>
            </a:r>
            <a:r>
              <a:rPr lang="fr-FR" sz="1200" dirty="0" err="1"/>
              <a:t>ECCFs</a:t>
            </a:r>
            <a:r>
              <a:rPr lang="fr-FR" sz="1200" dirty="0"/>
              <a:t> (enfants) est la moyenne CCF qui sera retenue (et remontée dans INDEXA) en vue de l’obtention du diplôme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E17E86E-5236-4E84-B99A-176BC61541CB}"/>
              </a:ext>
            </a:extLst>
          </p:cNvPr>
          <p:cNvSpPr>
            <a:spLocks/>
          </p:cNvSpPr>
          <p:nvPr/>
        </p:nvSpPr>
        <p:spPr>
          <a:xfrm>
            <a:off x="2245672" y="4271505"/>
            <a:ext cx="9720000" cy="9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Est encadrée par un ou plusieurs enseignants et/ou intervenants extérieurs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Fixe le cadre de déroulement d’un contrôle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BB7FED-E9DC-40B3-AF32-0D9D89A3B773}"/>
              </a:ext>
            </a:extLst>
          </p:cNvPr>
          <p:cNvSpPr>
            <a:spLocks/>
          </p:cNvSpPr>
          <p:nvPr/>
        </p:nvSpPr>
        <p:spPr>
          <a:xfrm>
            <a:off x="2245672" y="5282900"/>
            <a:ext cx="9720000" cy="9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Elève, apprenti ou adulte qui suit sa formation selon les modalités CCF fixées dans le PEP et dictées par le référentiel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Rattaché à un plan d’évaluation sur la base duquel il sera diplômé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200" dirty="0"/>
              <a:t>Les apprenants en situation particulière (redoublant, nouvel intégrant, dispense, handicap) peuvent bénéficier d’un plan d’évaluation personnalisé</a:t>
            </a: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17F06FC0-CD30-4399-A529-6B8054880909}"/>
              </a:ext>
            </a:extLst>
          </p:cNvPr>
          <p:cNvSpPr/>
          <p:nvPr/>
        </p:nvSpPr>
        <p:spPr>
          <a:xfrm>
            <a:off x="280284" y="1103302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0000000-0008-0000-0000-000064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9" y="1142312"/>
            <a:ext cx="468000" cy="468000"/>
          </a:xfrm>
          <a:prstGeom prst="rect">
            <a:avLst/>
          </a:prstGeom>
        </p:spPr>
      </p:pic>
      <p:sp>
        <p:nvSpPr>
          <p:cNvPr id="68" name="Ellipse 67">
            <a:extLst>
              <a:ext uri="{FF2B5EF4-FFF2-40B4-BE49-F238E27FC236}">
                <a16:creationId xmlns:a16="http://schemas.microsoft.com/office/drawing/2014/main" id="{878F2699-49C7-4174-9749-AD6B35AE2A6F}"/>
              </a:ext>
            </a:extLst>
          </p:cNvPr>
          <p:cNvSpPr/>
          <p:nvPr/>
        </p:nvSpPr>
        <p:spPr>
          <a:xfrm>
            <a:off x="298108" y="2108553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08" y="2162553"/>
            <a:ext cx="468000" cy="468000"/>
          </a:xfrm>
          <a:prstGeom prst="rect">
            <a:avLst/>
          </a:prstGeom>
        </p:spPr>
      </p:pic>
      <p:sp>
        <p:nvSpPr>
          <p:cNvPr id="69" name="Ellipse 68">
            <a:extLst>
              <a:ext uri="{FF2B5EF4-FFF2-40B4-BE49-F238E27FC236}">
                <a16:creationId xmlns:a16="http://schemas.microsoft.com/office/drawing/2014/main" id="{DCFAA188-06A5-4232-895A-1E069B0A4669}"/>
              </a:ext>
            </a:extLst>
          </p:cNvPr>
          <p:cNvSpPr/>
          <p:nvPr/>
        </p:nvSpPr>
        <p:spPr>
          <a:xfrm>
            <a:off x="299980" y="3114062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0000000-0008-0000-0000-000061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80" y="3176451"/>
            <a:ext cx="468000" cy="468000"/>
          </a:xfrm>
          <a:prstGeom prst="rect">
            <a:avLst/>
          </a:prstGeom>
        </p:spPr>
      </p:pic>
      <p:sp>
        <p:nvSpPr>
          <p:cNvPr id="70" name="Ellipse 69">
            <a:extLst>
              <a:ext uri="{FF2B5EF4-FFF2-40B4-BE49-F238E27FC236}">
                <a16:creationId xmlns:a16="http://schemas.microsoft.com/office/drawing/2014/main" id="{C18D7382-8CC7-45C3-9035-43DC2B1948B4}"/>
              </a:ext>
            </a:extLst>
          </p:cNvPr>
          <p:cNvSpPr/>
          <p:nvPr/>
        </p:nvSpPr>
        <p:spPr>
          <a:xfrm>
            <a:off x="299319" y="4122358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000000-0008-0000-0000-000056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19" y="4176358"/>
            <a:ext cx="468000" cy="468000"/>
          </a:xfrm>
          <a:prstGeom prst="rect">
            <a:avLst/>
          </a:prstGeom>
        </p:spPr>
      </p:pic>
      <p:sp>
        <p:nvSpPr>
          <p:cNvPr id="71" name="Ellipse 70">
            <a:extLst>
              <a:ext uri="{FF2B5EF4-FFF2-40B4-BE49-F238E27FC236}">
                <a16:creationId xmlns:a16="http://schemas.microsoft.com/office/drawing/2014/main" id="{5F24F16D-D5F2-45E8-8662-39C8C2FA282E}"/>
              </a:ext>
            </a:extLst>
          </p:cNvPr>
          <p:cNvSpPr/>
          <p:nvPr/>
        </p:nvSpPr>
        <p:spPr>
          <a:xfrm>
            <a:off x="305140" y="5155587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40" y="5164617"/>
            <a:ext cx="468000" cy="468000"/>
          </a:xfrm>
          <a:prstGeom prst="rect">
            <a:avLst/>
          </a:prstGeom>
        </p:spPr>
      </p:pic>
      <p:grpSp>
        <p:nvGrpSpPr>
          <p:cNvPr id="43" name="Groupe 42">
            <a:extLst>
              <a:ext uri="{FF2B5EF4-FFF2-40B4-BE49-F238E27FC236}">
                <a16:creationId xmlns:a16="http://schemas.microsoft.com/office/drawing/2014/main" id="{82D8E45C-BEE8-4964-975D-7852E338CD26}"/>
              </a:ext>
            </a:extLst>
          </p:cNvPr>
          <p:cNvGrpSpPr/>
          <p:nvPr/>
        </p:nvGrpSpPr>
        <p:grpSpPr>
          <a:xfrm>
            <a:off x="8541815" y="166879"/>
            <a:ext cx="3167100" cy="1001422"/>
            <a:chOff x="933615" y="3752510"/>
            <a:chExt cx="3167100" cy="1001422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F397DD-570E-476B-A0F6-B908AB3CE0F0}"/>
                </a:ext>
              </a:extLst>
            </p:cNvPr>
            <p:cNvSpPr txBox="1"/>
            <p:nvPr/>
          </p:nvSpPr>
          <p:spPr>
            <a:xfrm>
              <a:off x="1831483" y="3752510"/>
              <a:ext cx="2269232" cy="696237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Chaque objet métier est représenté par une icône dans Plan’Éval.</a:t>
              </a:r>
            </a:p>
          </p:txBody>
        </p: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111197FD-D8F8-479C-A092-AA5D16946EB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25360"/>
              <a:ext cx="1117523" cy="928572"/>
              <a:chOff x="911718" y="4857766"/>
              <a:chExt cx="1194994" cy="992937"/>
            </a:xfrm>
          </p:grpSpPr>
          <p:sp>
            <p:nvSpPr>
              <p:cNvPr id="67" name="Bulle narrative : ronde 66">
                <a:extLst>
                  <a:ext uri="{FF2B5EF4-FFF2-40B4-BE49-F238E27FC236}">
                    <a16:creationId xmlns:a16="http://schemas.microsoft.com/office/drawing/2014/main" id="{BE72C2C7-9784-4AB2-BDF8-45E6B501FE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72" name="Bulle narrative : ronde 71">
                <a:extLst>
                  <a:ext uri="{FF2B5EF4-FFF2-40B4-BE49-F238E27FC236}">
                    <a16:creationId xmlns:a16="http://schemas.microsoft.com/office/drawing/2014/main" id="{1FEE9DEE-ACE4-47C8-8ADA-8CF635863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id="{3807C499-D78C-4835-8231-5D5AC88BA379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93E1CFD5-33D1-4727-B95A-C7EE9D81E2F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958100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62500" lnSpcReduction="20000"/>
              </a:bodyPr>
              <a:lstStyle/>
              <a:p>
                <a:pPr algn="ctr"/>
                <a:r>
                  <a:rPr lang="fr-FR" sz="2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5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2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13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CA2D84D5-2342-4BF5-9131-EAB29DF3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2" y="1115736"/>
            <a:ext cx="3356876" cy="1795248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suis-je impliqué(e) dans Plan’Éval?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5AF51A06-39C4-48C4-A78B-B88F1BC7F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495" y="3069247"/>
            <a:ext cx="3356876" cy="231749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9 profils applicatifs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3 profils lecteurs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1 profil « compléteur 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1 profil suiveur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2 profils gestionnaires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2 profils valideurs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9E656A-6FC4-4C81-B91E-7E3ACFF3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3CB83D-1BF3-4FD9-BF34-53E023B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F4A554-0522-4CFA-BD7B-AE40903E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86C2ABB-CDB5-42FB-90E7-8C0BB44F1541}"/>
              </a:ext>
            </a:extLst>
          </p:cNvPr>
          <p:cNvSpPr/>
          <p:nvPr/>
        </p:nvSpPr>
        <p:spPr>
          <a:xfrm>
            <a:off x="284065" y="3473388"/>
            <a:ext cx="180000" cy="1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88580AE-6705-4B4A-8D6A-E8D62D5068D6}"/>
              </a:ext>
            </a:extLst>
          </p:cNvPr>
          <p:cNvSpPr/>
          <p:nvPr/>
        </p:nvSpPr>
        <p:spPr>
          <a:xfrm>
            <a:off x="284065" y="3828154"/>
            <a:ext cx="180000" cy="18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C6DD1DA-0C18-42A7-896D-CD2A548C23CC}"/>
              </a:ext>
            </a:extLst>
          </p:cNvPr>
          <p:cNvSpPr/>
          <p:nvPr/>
        </p:nvSpPr>
        <p:spPr>
          <a:xfrm>
            <a:off x="284065" y="4182920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A72E22A-2EBE-41ED-A81C-B73D5074C5EB}"/>
              </a:ext>
            </a:extLst>
          </p:cNvPr>
          <p:cNvSpPr/>
          <p:nvPr/>
        </p:nvSpPr>
        <p:spPr>
          <a:xfrm>
            <a:off x="284065" y="4537686"/>
            <a:ext cx="180000" cy="180000"/>
          </a:xfrm>
          <a:prstGeom prst="ellipse">
            <a:avLst/>
          </a:prstGeom>
          <a:solidFill>
            <a:srgbClr val="00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AD77FA0-8C4D-4C75-A5D7-F924D5D204DF}"/>
              </a:ext>
            </a:extLst>
          </p:cNvPr>
          <p:cNvSpPr/>
          <p:nvPr/>
        </p:nvSpPr>
        <p:spPr>
          <a:xfrm>
            <a:off x="284065" y="4892453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E9A7399-96EF-4EDF-AB61-6A8394B6B3C4}"/>
              </a:ext>
            </a:extLst>
          </p:cNvPr>
          <p:cNvGrpSpPr/>
          <p:nvPr/>
        </p:nvGrpSpPr>
        <p:grpSpPr>
          <a:xfrm>
            <a:off x="3853114" y="231993"/>
            <a:ext cx="8111580" cy="3996000"/>
            <a:chOff x="3851417" y="1270593"/>
            <a:chExt cx="8111580" cy="3996000"/>
          </a:xfrm>
        </p:grpSpPr>
        <p:grpSp>
          <p:nvGrpSpPr>
            <p:cNvPr id="171" name="Groupe 170">
              <a:extLst>
                <a:ext uri="{FF2B5EF4-FFF2-40B4-BE49-F238E27FC236}">
                  <a16:creationId xmlns:a16="http://schemas.microsoft.com/office/drawing/2014/main" id="{138908BB-A75A-453E-A135-25265CCACC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51417" y="1270593"/>
              <a:ext cx="8111580" cy="3996000"/>
              <a:chOff x="796953" y="1350628"/>
              <a:chExt cx="7793374" cy="3839242"/>
            </a:xfrm>
          </p:grpSpPr>
          <p:sp>
            <p:nvSpPr>
              <p:cNvPr id="172" name="Rectangle : coins arrondis 171">
                <a:extLst>
                  <a:ext uri="{FF2B5EF4-FFF2-40B4-BE49-F238E27FC236}">
                    <a16:creationId xmlns:a16="http://schemas.microsoft.com/office/drawing/2014/main" id="{FED672AC-3ED8-402F-AB54-08861B3E1106}"/>
                  </a:ext>
                </a:extLst>
              </p:cNvPr>
              <p:cNvSpPr/>
              <p:nvPr/>
            </p:nvSpPr>
            <p:spPr>
              <a:xfrm>
                <a:off x="796953" y="4398077"/>
                <a:ext cx="7793374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3" name="Rectangle : coins arrondis 172">
                <a:extLst>
                  <a:ext uri="{FF2B5EF4-FFF2-40B4-BE49-F238E27FC236}">
                    <a16:creationId xmlns:a16="http://schemas.microsoft.com/office/drawing/2014/main" id="{4B9D1DCA-696F-4A67-8764-5C3AF7C8CB06}"/>
                  </a:ext>
                </a:extLst>
              </p:cNvPr>
              <p:cNvSpPr/>
              <p:nvPr/>
            </p:nvSpPr>
            <p:spPr>
              <a:xfrm>
                <a:off x="796953" y="3389202"/>
                <a:ext cx="7793374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4" name="Rectangle : coins arrondis 173">
                <a:extLst>
                  <a:ext uri="{FF2B5EF4-FFF2-40B4-BE49-F238E27FC236}">
                    <a16:creationId xmlns:a16="http://schemas.microsoft.com/office/drawing/2014/main" id="{07262EA9-2874-4884-A480-9931CB5C4E4C}"/>
                  </a:ext>
                </a:extLst>
              </p:cNvPr>
              <p:cNvSpPr/>
              <p:nvPr/>
            </p:nvSpPr>
            <p:spPr>
              <a:xfrm>
                <a:off x="796954" y="1447871"/>
                <a:ext cx="7793373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5" name="Rectangle : coins arrondis 174">
                <a:extLst>
                  <a:ext uri="{FF2B5EF4-FFF2-40B4-BE49-F238E27FC236}">
                    <a16:creationId xmlns:a16="http://schemas.microsoft.com/office/drawing/2014/main" id="{308D7C4D-75F7-4B23-B931-8A8B85FE3811}"/>
                  </a:ext>
                </a:extLst>
              </p:cNvPr>
              <p:cNvSpPr/>
              <p:nvPr/>
            </p:nvSpPr>
            <p:spPr>
              <a:xfrm>
                <a:off x="796955" y="2392841"/>
                <a:ext cx="7793372" cy="685882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EEE8D64D-0E8D-419C-95D2-F8C8EC85A0C5}"/>
                  </a:ext>
                </a:extLst>
              </p:cNvPr>
              <p:cNvGrpSpPr/>
              <p:nvPr/>
            </p:nvGrpSpPr>
            <p:grpSpPr>
              <a:xfrm>
                <a:off x="4711737" y="2442607"/>
                <a:ext cx="1043876" cy="582172"/>
                <a:chOff x="9099601" y="3680973"/>
                <a:chExt cx="1043876" cy="582172"/>
              </a:xfrm>
            </p:grpSpPr>
            <p:sp>
              <p:nvSpPr>
                <p:cNvPr id="221" name="ZoneTexte 220">
                  <a:extLst>
                    <a:ext uri="{FF2B5EF4-FFF2-40B4-BE49-F238E27FC236}">
                      <a16:creationId xmlns:a16="http://schemas.microsoft.com/office/drawing/2014/main" id="{48EF5F5B-FE91-47A4-BDE8-18F72451E570}"/>
                    </a:ext>
                  </a:extLst>
                </p:cNvPr>
                <p:cNvSpPr txBox="1"/>
                <p:nvPr/>
              </p:nvSpPr>
              <p:spPr>
                <a:xfrm>
                  <a:off x="9099601" y="4016924"/>
                  <a:ext cx="104387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Epreuve ECCF</a:t>
                  </a:r>
                </a:p>
              </p:txBody>
            </p:sp>
            <p:pic>
              <p:nvPicPr>
                <p:cNvPr id="222" name="Image 221">
                  <a:extLst>
                    <a:ext uri="{FF2B5EF4-FFF2-40B4-BE49-F238E27FC236}">
                      <a16:creationId xmlns:a16="http://schemas.microsoft.com/office/drawing/2014/main" id="{B8A83896-8BE8-4752-A2E3-F9100DD5C0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9441539" y="368097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7" name="Groupe 176">
                <a:extLst>
                  <a:ext uri="{FF2B5EF4-FFF2-40B4-BE49-F238E27FC236}">
                    <a16:creationId xmlns:a16="http://schemas.microsoft.com/office/drawing/2014/main" id="{04CD40F3-A92E-440A-A3A8-0097EB57DFDE}"/>
                  </a:ext>
                </a:extLst>
              </p:cNvPr>
              <p:cNvGrpSpPr/>
              <p:nvPr/>
            </p:nvGrpSpPr>
            <p:grpSpPr>
              <a:xfrm>
                <a:off x="2364590" y="3398838"/>
                <a:ext cx="1298753" cy="671004"/>
                <a:chOff x="3056933" y="2946774"/>
                <a:chExt cx="1298753" cy="671004"/>
              </a:xfrm>
            </p:grpSpPr>
            <p:sp>
              <p:nvSpPr>
                <p:cNvPr id="219" name="ZoneTexte 218">
                  <a:extLst>
                    <a:ext uri="{FF2B5EF4-FFF2-40B4-BE49-F238E27FC236}">
                      <a16:creationId xmlns:a16="http://schemas.microsoft.com/office/drawing/2014/main" id="{7F045225-D8D4-4A72-98AE-00F4B29BF527}"/>
                    </a:ext>
                  </a:extLst>
                </p:cNvPr>
                <p:cNvSpPr txBox="1"/>
                <p:nvPr/>
              </p:nvSpPr>
              <p:spPr>
                <a:xfrm>
                  <a:off x="3056933" y="3217668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PAJ</a:t>
                  </a:r>
                </a:p>
              </p:txBody>
            </p:sp>
            <p:pic>
              <p:nvPicPr>
                <p:cNvPr id="220" name="Image 219">
                  <a:extLst>
                    <a:ext uri="{FF2B5EF4-FFF2-40B4-BE49-F238E27FC236}">
                      <a16:creationId xmlns:a16="http://schemas.microsoft.com/office/drawing/2014/main" id="{A649E8D2-465F-4680-A6F7-289F95E1B5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26309" y="2946774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8" name="Groupe 177">
                <a:extLst>
                  <a:ext uri="{FF2B5EF4-FFF2-40B4-BE49-F238E27FC236}">
                    <a16:creationId xmlns:a16="http://schemas.microsoft.com/office/drawing/2014/main" id="{582364B1-F58D-450B-87A9-18F125137186}"/>
                  </a:ext>
                </a:extLst>
              </p:cNvPr>
              <p:cNvGrpSpPr/>
              <p:nvPr/>
            </p:nvGrpSpPr>
            <p:grpSpPr>
              <a:xfrm>
                <a:off x="3719010" y="3399467"/>
                <a:ext cx="1657826" cy="669747"/>
                <a:chOff x="4617777" y="4271522"/>
                <a:chExt cx="1657826" cy="669746"/>
              </a:xfrm>
            </p:grpSpPr>
            <p:sp>
              <p:nvSpPr>
                <p:cNvPr id="217" name="ZoneTexte 216">
                  <a:extLst>
                    <a:ext uri="{FF2B5EF4-FFF2-40B4-BE49-F238E27FC236}">
                      <a16:creationId xmlns:a16="http://schemas.microsoft.com/office/drawing/2014/main" id="{30967608-8DB2-4AC1-A023-ADF4900BB2E9}"/>
                    </a:ext>
                  </a:extLst>
                </p:cNvPr>
                <p:cNvSpPr txBox="1"/>
                <p:nvPr/>
              </p:nvSpPr>
              <p:spPr>
                <a:xfrm>
                  <a:off x="4617777" y="4541158"/>
                  <a:ext cx="16578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Professeur coordonnateur</a:t>
                  </a:r>
                </a:p>
              </p:txBody>
            </p:sp>
            <p:pic>
              <p:nvPicPr>
                <p:cNvPr id="218" name="Image 217">
                  <a:extLst>
                    <a:ext uri="{FF2B5EF4-FFF2-40B4-BE49-F238E27FC236}">
                      <a16:creationId xmlns:a16="http://schemas.microsoft.com/office/drawing/2014/main" id="{C7473985-8584-492F-83EF-E864205CA1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66691" y="4271522"/>
                  <a:ext cx="359999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9" name="Groupe 178">
                <a:extLst>
                  <a:ext uri="{FF2B5EF4-FFF2-40B4-BE49-F238E27FC236}">
                    <a16:creationId xmlns:a16="http://schemas.microsoft.com/office/drawing/2014/main" id="{278B15CD-EAAB-43CD-AC64-2E91C0E89266}"/>
                  </a:ext>
                </a:extLst>
              </p:cNvPr>
              <p:cNvGrpSpPr/>
              <p:nvPr/>
            </p:nvGrpSpPr>
            <p:grpSpPr>
              <a:xfrm>
                <a:off x="3579012" y="2437057"/>
                <a:ext cx="992579" cy="593272"/>
                <a:chOff x="7805857" y="2966525"/>
                <a:chExt cx="992579" cy="593272"/>
              </a:xfrm>
            </p:grpSpPr>
            <p:sp>
              <p:nvSpPr>
                <p:cNvPr id="215" name="ZoneTexte 214">
                  <a:extLst>
                    <a:ext uri="{FF2B5EF4-FFF2-40B4-BE49-F238E27FC236}">
                      <a16:creationId xmlns:a16="http://schemas.microsoft.com/office/drawing/2014/main" id="{22C4AF05-09CD-4CB6-8371-FFCF9E653D49}"/>
                    </a:ext>
                  </a:extLst>
                </p:cNvPr>
                <p:cNvSpPr txBox="1"/>
                <p:nvPr/>
              </p:nvSpPr>
              <p:spPr>
                <a:xfrm>
                  <a:off x="7805857" y="3313576"/>
                  <a:ext cx="992579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Fiche épreuve</a:t>
                  </a:r>
                </a:p>
              </p:txBody>
            </p:sp>
            <p:pic>
              <p:nvPicPr>
                <p:cNvPr id="216" name="Image 215">
                  <a:extLst>
                    <a:ext uri="{FF2B5EF4-FFF2-40B4-BE49-F238E27FC236}">
                      <a16:creationId xmlns:a16="http://schemas.microsoft.com/office/drawing/2014/main" id="{1F9150B3-C0E4-410D-82D6-3FE6AAD858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8122146" y="2966525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0" name="Groupe 179">
                <a:extLst>
                  <a:ext uri="{FF2B5EF4-FFF2-40B4-BE49-F238E27FC236}">
                    <a16:creationId xmlns:a16="http://schemas.microsoft.com/office/drawing/2014/main" id="{D4225549-3C43-49FD-BA75-1931CAE0A36F}"/>
                  </a:ext>
                </a:extLst>
              </p:cNvPr>
              <p:cNvGrpSpPr/>
              <p:nvPr/>
            </p:nvGrpSpPr>
            <p:grpSpPr>
              <a:xfrm>
                <a:off x="7331451" y="2466847"/>
                <a:ext cx="891591" cy="542077"/>
                <a:chOff x="10456301" y="2594476"/>
                <a:chExt cx="891591" cy="720980"/>
              </a:xfrm>
            </p:grpSpPr>
            <p:sp>
              <p:nvSpPr>
                <p:cNvPr id="213" name="ZoneTexte 212">
                  <a:extLst>
                    <a:ext uri="{FF2B5EF4-FFF2-40B4-BE49-F238E27FC236}">
                      <a16:creationId xmlns:a16="http://schemas.microsoft.com/office/drawing/2014/main" id="{E7C080C2-53B0-4FEA-9063-BE3A280D4CAC}"/>
                    </a:ext>
                  </a:extLst>
                </p:cNvPr>
                <p:cNvSpPr txBox="1"/>
                <p:nvPr/>
              </p:nvSpPr>
              <p:spPr>
                <a:xfrm>
                  <a:off x="10456301" y="2987974"/>
                  <a:ext cx="891591" cy="3274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000" dirty="0"/>
                    <a:t>Apprenant</a:t>
                  </a:r>
                </a:p>
              </p:txBody>
            </p:sp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B29D8B64-0D0F-4B46-9D2C-1677603642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10722096" y="2594476"/>
                  <a:ext cx="360001" cy="478811"/>
                </a:xfrm>
                <a:prstGeom prst="rect">
                  <a:avLst/>
                </a:prstGeom>
              </p:spPr>
            </p:pic>
          </p:grpSp>
          <p:grpSp>
            <p:nvGrpSpPr>
              <p:cNvPr id="181" name="Groupe 180">
                <a:extLst>
                  <a:ext uri="{FF2B5EF4-FFF2-40B4-BE49-F238E27FC236}">
                    <a16:creationId xmlns:a16="http://schemas.microsoft.com/office/drawing/2014/main" id="{42944FF9-24BA-4189-B46C-A72E927A32D8}"/>
                  </a:ext>
                </a:extLst>
              </p:cNvPr>
              <p:cNvGrpSpPr/>
              <p:nvPr/>
            </p:nvGrpSpPr>
            <p:grpSpPr>
              <a:xfrm>
                <a:off x="5901787" y="3413793"/>
                <a:ext cx="1298753" cy="661291"/>
                <a:chOff x="6991786" y="4755052"/>
                <a:chExt cx="1298753" cy="661291"/>
              </a:xfrm>
            </p:grpSpPr>
            <p:sp>
              <p:nvSpPr>
                <p:cNvPr id="211" name="ZoneTexte 210">
                  <a:extLst>
                    <a:ext uri="{FF2B5EF4-FFF2-40B4-BE49-F238E27FC236}">
                      <a16:creationId xmlns:a16="http://schemas.microsoft.com/office/drawing/2014/main" id="{6CD67D9A-2230-4FAC-A29E-6C25101E7320}"/>
                    </a:ext>
                  </a:extLst>
                </p:cNvPr>
                <p:cNvSpPr txBox="1"/>
                <p:nvPr/>
              </p:nvSpPr>
              <p:spPr>
                <a:xfrm>
                  <a:off x="6991786" y="5016233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Evaluateur</a:t>
                  </a:r>
                </a:p>
              </p:txBody>
            </p:sp>
            <p:pic>
              <p:nvPicPr>
                <p:cNvPr id="212" name="Image 211">
                  <a:extLst>
                    <a:ext uri="{FF2B5EF4-FFF2-40B4-BE49-F238E27FC236}">
                      <a16:creationId xmlns:a16="http://schemas.microsoft.com/office/drawing/2014/main" id="{5DB9DA5D-10E0-4588-8722-D7E5CF88C0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61162" y="4755052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2" name="Groupe 181">
                <a:extLst>
                  <a:ext uri="{FF2B5EF4-FFF2-40B4-BE49-F238E27FC236}">
                    <a16:creationId xmlns:a16="http://schemas.microsoft.com/office/drawing/2014/main" id="{4907A3EC-9193-4FE9-A480-FAB9EA3C321F}"/>
                  </a:ext>
                </a:extLst>
              </p:cNvPr>
              <p:cNvGrpSpPr/>
              <p:nvPr/>
            </p:nvGrpSpPr>
            <p:grpSpPr>
              <a:xfrm>
                <a:off x="5895759" y="2451928"/>
                <a:ext cx="1295547" cy="571918"/>
                <a:chOff x="10444452" y="4346263"/>
                <a:chExt cx="1295547" cy="571918"/>
              </a:xfrm>
            </p:grpSpPr>
            <p:sp>
              <p:nvSpPr>
                <p:cNvPr id="209" name="ZoneTexte 208">
                  <a:extLst>
                    <a:ext uri="{FF2B5EF4-FFF2-40B4-BE49-F238E27FC236}">
                      <a16:creationId xmlns:a16="http://schemas.microsoft.com/office/drawing/2014/main" id="{53CEB3E7-55D2-4858-B08D-3FA9EF78583E}"/>
                    </a:ext>
                  </a:extLst>
                </p:cNvPr>
                <p:cNvSpPr txBox="1"/>
                <p:nvPr/>
              </p:nvSpPr>
              <p:spPr>
                <a:xfrm>
                  <a:off x="10444452" y="4671960"/>
                  <a:ext cx="129554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Situation évaluation</a:t>
                  </a:r>
                </a:p>
              </p:txBody>
            </p:sp>
            <p:pic>
              <p:nvPicPr>
                <p:cNvPr id="210" name="Image 209">
                  <a:extLst>
                    <a:ext uri="{FF2B5EF4-FFF2-40B4-BE49-F238E27FC236}">
                      <a16:creationId xmlns:a16="http://schemas.microsoft.com/office/drawing/2014/main" id="{62700681-BC78-4214-9674-970C4334B9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10912225" y="434626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7B0CB2B8-C19A-4FE1-AD17-2B9916D7D03A}"/>
                  </a:ext>
                </a:extLst>
              </p:cNvPr>
              <p:cNvGrpSpPr/>
              <p:nvPr/>
            </p:nvGrpSpPr>
            <p:grpSpPr>
              <a:xfrm>
                <a:off x="2284385" y="2453107"/>
                <a:ext cx="1154482" cy="569560"/>
                <a:chOff x="6187691" y="2357790"/>
                <a:chExt cx="1154482" cy="569560"/>
              </a:xfrm>
            </p:grpSpPr>
            <p:sp>
              <p:nvSpPr>
                <p:cNvPr id="207" name="ZoneTexte 206">
                  <a:extLst>
                    <a:ext uri="{FF2B5EF4-FFF2-40B4-BE49-F238E27FC236}">
                      <a16:creationId xmlns:a16="http://schemas.microsoft.com/office/drawing/2014/main" id="{36909B57-0E45-4AB5-8A64-329190967958}"/>
                    </a:ext>
                  </a:extLst>
                </p:cNvPr>
                <p:cNvSpPr txBox="1"/>
                <p:nvPr/>
              </p:nvSpPr>
              <p:spPr>
                <a:xfrm>
                  <a:off x="6187691" y="2681129"/>
                  <a:ext cx="115448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Plan d’évaluation</a:t>
                  </a:r>
                </a:p>
              </p:txBody>
            </p:sp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8C2BF169-DF04-454D-B512-D6C8038855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6584932" y="2357790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4" name="Groupe 183">
                <a:extLst>
                  <a:ext uri="{FF2B5EF4-FFF2-40B4-BE49-F238E27FC236}">
                    <a16:creationId xmlns:a16="http://schemas.microsoft.com/office/drawing/2014/main" id="{DC0B1485-508D-4591-8C3B-15FD7E2990AF}"/>
                  </a:ext>
                </a:extLst>
              </p:cNvPr>
              <p:cNvGrpSpPr/>
              <p:nvPr/>
            </p:nvGrpSpPr>
            <p:grpSpPr>
              <a:xfrm>
                <a:off x="4077143" y="4400946"/>
                <a:ext cx="957313" cy="674191"/>
                <a:chOff x="1170048" y="3638794"/>
                <a:chExt cx="957313" cy="674191"/>
              </a:xfrm>
            </p:grpSpPr>
            <p:sp>
              <p:nvSpPr>
                <p:cNvPr id="205" name="ZoneTexte 204">
                  <a:extLst>
                    <a:ext uri="{FF2B5EF4-FFF2-40B4-BE49-F238E27FC236}">
                      <a16:creationId xmlns:a16="http://schemas.microsoft.com/office/drawing/2014/main" id="{A629483D-2B2E-474A-8469-2DA44734D60D}"/>
                    </a:ext>
                  </a:extLst>
                </p:cNvPr>
                <p:cNvSpPr txBox="1"/>
                <p:nvPr/>
              </p:nvSpPr>
              <p:spPr>
                <a:xfrm>
                  <a:off x="1170048" y="3912875"/>
                  <a:ext cx="957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national</a:t>
                  </a:r>
                </a:p>
                <a:p>
                  <a:pPr algn="ctr"/>
                  <a:r>
                    <a:rPr lang="fr-FR" sz="1000" dirty="0"/>
                    <a:t>DGER</a:t>
                  </a:r>
                </a:p>
              </p:txBody>
            </p:sp>
            <p:pic>
              <p:nvPicPr>
                <p:cNvPr id="206" name="Image 205">
                  <a:extLst>
                    <a:ext uri="{FF2B5EF4-FFF2-40B4-BE49-F238E27FC236}">
                      <a16:creationId xmlns:a16="http://schemas.microsoft.com/office/drawing/2014/main" id="{7637ACD2-77D0-4086-8FCE-F5CC1683D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68704" y="3638794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5" name="Groupe 184">
                <a:extLst>
                  <a:ext uri="{FF2B5EF4-FFF2-40B4-BE49-F238E27FC236}">
                    <a16:creationId xmlns:a16="http://schemas.microsoft.com/office/drawing/2014/main" id="{D6922AEC-D83A-407F-AEE0-C0F55249C286}"/>
                  </a:ext>
                </a:extLst>
              </p:cNvPr>
              <p:cNvGrpSpPr/>
              <p:nvPr/>
            </p:nvGrpSpPr>
            <p:grpSpPr>
              <a:xfrm>
                <a:off x="5410895" y="4396236"/>
                <a:ext cx="965329" cy="675223"/>
                <a:chOff x="1168705" y="1125713"/>
                <a:chExt cx="965328" cy="675223"/>
              </a:xfrm>
            </p:grpSpPr>
            <p:sp>
              <p:nvSpPr>
                <p:cNvPr id="203" name="ZoneTexte 202">
                  <a:extLst>
                    <a:ext uri="{FF2B5EF4-FFF2-40B4-BE49-F238E27FC236}">
                      <a16:creationId xmlns:a16="http://schemas.microsoft.com/office/drawing/2014/main" id="{6B386C8B-2C41-46C5-97AB-0923E7463DCD}"/>
                    </a:ext>
                  </a:extLst>
                </p:cNvPr>
                <p:cNvSpPr txBox="1"/>
                <p:nvPr/>
              </p:nvSpPr>
              <p:spPr>
                <a:xfrm>
                  <a:off x="1168705" y="1400826"/>
                  <a:ext cx="9653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régional</a:t>
                  </a:r>
                </a:p>
                <a:p>
                  <a:pPr algn="ctr"/>
                  <a:r>
                    <a:rPr lang="fr-FR" sz="1000" dirty="0"/>
                    <a:t>SRFD</a:t>
                  </a:r>
                  <a:endParaRPr lang="fr-FR" sz="1000" strike="sngStrike" dirty="0"/>
                </a:p>
              </p:txBody>
            </p:sp>
            <p:pic>
              <p:nvPicPr>
                <p:cNvPr id="204" name="Image 203">
                  <a:extLst>
                    <a:ext uri="{FF2B5EF4-FFF2-40B4-BE49-F238E27FC236}">
                      <a16:creationId xmlns:a16="http://schemas.microsoft.com/office/drawing/2014/main" id="{F297A466-2431-4C98-9944-078C7F1851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71369" y="112571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6" name="Groupe 185">
                <a:extLst>
                  <a:ext uri="{FF2B5EF4-FFF2-40B4-BE49-F238E27FC236}">
                    <a16:creationId xmlns:a16="http://schemas.microsoft.com/office/drawing/2014/main" id="{C81FEB03-1F55-42BE-8CDC-8A093AF2EB37}"/>
                  </a:ext>
                </a:extLst>
              </p:cNvPr>
              <p:cNvGrpSpPr/>
              <p:nvPr/>
            </p:nvGrpSpPr>
            <p:grpSpPr>
              <a:xfrm>
                <a:off x="2531302" y="4400946"/>
                <a:ext cx="965328" cy="667762"/>
                <a:chOff x="3223647" y="1145316"/>
                <a:chExt cx="965328" cy="667761"/>
              </a:xfrm>
            </p:grpSpPr>
            <p:sp>
              <p:nvSpPr>
                <p:cNvPr id="201" name="ZoneTexte 200">
                  <a:extLst>
                    <a:ext uri="{FF2B5EF4-FFF2-40B4-BE49-F238E27FC236}">
                      <a16:creationId xmlns:a16="http://schemas.microsoft.com/office/drawing/2014/main" id="{4A2AE7A0-6643-49E4-88AC-630481E2C236}"/>
                    </a:ext>
                  </a:extLst>
                </p:cNvPr>
                <p:cNvSpPr txBox="1"/>
                <p:nvPr/>
              </p:nvSpPr>
              <p:spPr>
                <a:xfrm>
                  <a:off x="3223647" y="1412967"/>
                  <a:ext cx="9653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régional</a:t>
                  </a:r>
                </a:p>
                <a:p>
                  <a:pPr algn="ctr"/>
                  <a:r>
                    <a:rPr lang="fr-FR" sz="1000" dirty="0"/>
                    <a:t>MIREX</a:t>
                  </a:r>
                </a:p>
              </p:txBody>
            </p:sp>
            <p:pic>
              <p:nvPicPr>
                <p:cNvPr id="202" name="Image 201">
                  <a:extLst>
                    <a:ext uri="{FF2B5EF4-FFF2-40B4-BE49-F238E27FC236}">
                      <a16:creationId xmlns:a16="http://schemas.microsoft.com/office/drawing/2014/main" id="{4C493956-CA7C-4E3B-AD42-0715F47C841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526311" y="1145316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7" name="Groupe 186">
                <a:extLst>
                  <a:ext uri="{FF2B5EF4-FFF2-40B4-BE49-F238E27FC236}">
                    <a16:creationId xmlns:a16="http://schemas.microsoft.com/office/drawing/2014/main" id="{800E1D5F-36A2-4160-A1DA-A8F0491AA129}"/>
                  </a:ext>
                </a:extLst>
              </p:cNvPr>
              <p:cNvGrpSpPr/>
              <p:nvPr/>
            </p:nvGrpSpPr>
            <p:grpSpPr>
              <a:xfrm>
                <a:off x="2179205" y="1459286"/>
                <a:ext cx="1375698" cy="659058"/>
                <a:chOff x="6091501" y="770086"/>
                <a:chExt cx="1375698" cy="659057"/>
              </a:xfrm>
            </p:grpSpPr>
            <p:sp>
              <p:nvSpPr>
                <p:cNvPr id="199" name="ZoneTexte 198">
                  <a:extLst>
                    <a:ext uri="{FF2B5EF4-FFF2-40B4-BE49-F238E27FC236}">
                      <a16:creationId xmlns:a16="http://schemas.microsoft.com/office/drawing/2014/main" id="{1FCF3201-2363-4635-9573-A464B1198B61}"/>
                    </a:ext>
                  </a:extLst>
                </p:cNvPr>
                <p:cNvSpPr txBox="1"/>
                <p:nvPr/>
              </p:nvSpPr>
              <p:spPr>
                <a:xfrm>
                  <a:off x="6091501" y="1029033"/>
                  <a:ext cx="13756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Chef d’établissement</a:t>
                  </a:r>
                </a:p>
              </p:txBody>
            </p:sp>
            <p:pic>
              <p:nvPicPr>
                <p:cNvPr id="200" name="Image 199">
                  <a:extLst>
                    <a:ext uri="{FF2B5EF4-FFF2-40B4-BE49-F238E27FC236}">
                      <a16:creationId xmlns:a16="http://schemas.microsoft.com/office/drawing/2014/main" id="{1F04DD72-D55C-41C4-8766-CC7F3295ED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599350" y="770086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8" name="Groupe 187">
                <a:extLst>
                  <a:ext uri="{FF2B5EF4-FFF2-40B4-BE49-F238E27FC236}">
                    <a16:creationId xmlns:a16="http://schemas.microsoft.com/office/drawing/2014/main" id="{4CA7478E-6292-4E4A-BC0F-15ACCCFE10D2}"/>
                  </a:ext>
                </a:extLst>
              </p:cNvPr>
              <p:cNvGrpSpPr/>
              <p:nvPr/>
            </p:nvGrpSpPr>
            <p:grpSpPr>
              <a:xfrm>
                <a:off x="3383460" y="1460092"/>
                <a:ext cx="1568150" cy="641747"/>
                <a:chOff x="8380265" y="815867"/>
                <a:chExt cx="1568150" cy="641748"/>
              </a:xfrm>
            </p:grpSpPr>
            <p:sp>
              <p:nvSpPr>
                <p:cNvPr id="197" name="ZoneTexte 196">
                  <a:extLst>
                    <a:ext uri="{FF2B5EF4-FFF2-40B4-BE49-F238E27FC236}">
                      <a16:creationId xmlns:a16="http://schemas.microsoft.com/office/drawing/2014/main" id="{2B2E5922-71A6-421D-AD5A-CF8949086337}"/>
                    </a:ext>
                  </a:extLst>
                </p:cNvPr>
                <p:cNvSpPr txBox="1"/>
                <p:nvPr/>
              </p:nvSpPr>
              <p:spPr>
                <a:xfrm>
                  <a:off x="8380265" y="1073200"/>
                  <a:ext cx="1568150" cy="3844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Gestionnaire administratif</a:t>
                  </a:r>
                </a:p>
              </p:txBody>
            </p:sp>
            <p:pic>
              <p:nvPicPr>
                <p:cNvPr id="198" name="Image 197">
                  <a:extLst>
                    <a:ext uri="{FF2B5EF4-FFF2-40B4-BE49-F238E27FC236}">
                      <a16:creationId xmlns:a16="http://schemas.microsoft.com/office/drawing/2014/main" id="{CCC3F775-0165-404B-A230-58B77FD238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984336" y="815867"/>
                  <a:ext cx="360000" cy="360000"/>
                </a:xfrm>
                <a:prstGeom prst="rect">
                  <a:avLst/>
                </a:prstGeom>
              </p:spPr>
            </p:pic>
          </p:grpSp>
          <p:sp>
            <p:nvSpPr>
              <p:cNvPr id="189" name="Rectangle : coins arrondis 188">
                <a:extLst>
                  <a:ext uri="{FF2B5EF4-FFF2-40B4-BE49-F238E27FC236}">
                    <a16:creationId xmlns:a16="http://schemas.microsoft.com/office/drawing/2014/main" id="{796168CB-191B-4DC0-81DE-FD0FCB342598}"/>
                  </a:ext>
                </a:extLst>
              </p:cNvPr>
              <p:cNvSpPr/>
              <p:nvPr/>
            </p:nvSpPr>
            <p:spPr>
              <a:xfrm>
                <a:off x="935890" y="1350628"/>
                <a:ext cx="1131244" cy="3839242"/>
              </a:xfrm>
              <a:prstGeom prst="roundRect">
                <a:avLst>
                  <a:gd name="adj" fmla="val 7451"/>
                </a:avLst>
              </a:prstGeom>
              <a:solidFill>
                <a:schemeClr val="lt1">
                  <a:alpha val="62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0" name="Rectangle : coins arrondis 189">
                <a:extLst>
                  <a:ext uri="{FF2B5EF4-FFF2-40B4-BE49-F238E27FC236}">
                    <a16:creationId xmlns:a16="http://schemas.microsoft.com/office/drawing/2014/main" id="{F98F2B93-4ED5-4DF7-ACBA-15525A3681C2}"/>
                  </a:ext>
                </a:extLst>
              </p:cNvPr>
              <p:cNvSpPr/>
              <p:nvPr/>
            </p:nvSpPr>
            <p:spPr>
              <a:xfrm>
                <a:off x="5898968" y="2281806"/>
                <a:ext cx="1298754" cy="1879133"/>
              </a:xfrm>
              <a:prstGeom prst="roundRect">
                <a:avLst>
                  <a:gd name="adj" fmla="val 7451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0D3B4A78-28FA-4720-96BC-CE3A1A989AEF}"/>
                  </a:ext>
                </a:extLst>
              </p:cNvPr>
              <p:cNvSpPr txBox="1"/>
              <p:nvPr/>
            </p:nvSpPr>
            <p:spPr>
              <a:xfrm>
                <a:off x="852144" y="2635584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Objets métiers</a:t>
                </a:r>
              </a:p>
            </p:txBody>
          </p:sp>
          <p:sp>
            <p:nvSpPr>
              <p:cNvPr id="192" name="ZoneTexte 191">
                <a:extLst>
                  <a:ext uri="{FF2B5EF4-FFF2-40B4-BE49-F238E27FC236}">
                    <a16:creationId xmlns:a16="http://schemas.microsoft.com/office/drawing/2014/main" id="{F2E44F1F-BF9E-40E2-93A1-094CA29A4B4B}"/>
                  </a:ext>
                </a:extLst>
              </p:cNvPr>
              <p:cNvSpPr txBox="1"/>
              <p:nvPr/>
            </p:nvSpPr>
            <p:spPr>
              <a:xfrm>
                <a:off x="852144" y="1669555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Administratifs</a:t>
                </a:r>
              </a:p>
            </p:txBody>
          </p:sp>
          <p:sp>
            <p:nvSpPr>
              <p:cNvPr id="193" name="ZoneTexte 192">
                <a:extLst>
                  <a:ext uri="{FF2B5EF4-FFF2-40B4-BE49-F238E27FC236}">
                    <a16:creationId xmlns:a16="http://schemas.microsoft.com/office/drawing/2014/main" id="{24D79937-9C9C-4A6D-8EFC-DB587F4929EB}"/>
                  </a:ext>
                </a:extLst>
              </p:cNvPr>
              <p:cNvSpPr txBox="1"/>
              <p:nvPr/>
            </p:nvSpPr>
            <p:spPr>
              <a:xfrm>
                <a:off x="852144" y="3586485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Responsables</a:t>
                </a:r>
              </a:p>
            </p:txBody>
          </p:sp>
          <p:sp>
            <p:nvSpPr>
              <p:cNvPr id="194" name="ZoneTexte 193">
                <a:extLst>
                  <a:ext uri="{FF2B5EF4-FFF2-40B4-BE49-F238E27FC236}">
                    <a16:creationId xmlns:a16="http://schemas.microsoft.com/office/drawing/2014/main" id="{291DA509-2B1A-4192-88F1-6EFF41749089}"/>
                  </a:ext>
                </a:extLst>
              </p:cNvPr>
              <p:cNvSpPr txBox="1"/>
              <p:nvPr/>
            </p:nvSpPr>
            <p:spPr>
              <a:xfrm>
                <a:off x="852144" y="4607594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Lecteurs</a:t>
                </a:r>
              </a:p>
            </p:txBody>
          </p:sp>
          <p:sp>
            <p:nvSpPr>
              <p:cNvPr id="195" name="Rectangle : coins arrondis 194">
                <a:extLst>
                  <a:ext uri="{FF2B5EF4-FFF2-40B4-BE49-F238E27FC236}">
                    <a16:creationId xmlns:a16="http://schemas.microsoft.com/office/drawing/2014/main" id="{477D9251-C829-440F-8987-DEEFB20D8B5A}"/>
                  </a:ext>
                </a:extLst>
              </p:cNvPr>
              <p:cNvSpPr/>
              <p:nvPr/>
            </p:nvSpPr>
            <p:spPr>
              <a:xfrm>
                <a:off x="2307664" y="3310736"/>
                <a:ext cx="1355529" cy="1879133"/>
              </a:xfrm>
              <a:prstGeom prst="roundRect">
                <a:avLst>
                  <a:gd name="adj" fmla="val 7451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23" name="Ellipse 222">
              <a:extLst>
                <a:ext uri="{FF2B5EF4-FFF2-40B4-BE49-F238E27FC236}">
                  <a16:creationId xmlns:a16="http://schemas.microsoft.com/office/drawing/2014/main" id="{3304FA99-C67F-47F3-B206-95316AEA3FC6}"/>
                </a:ext>
              </a:extLst>
            </p:cNvPr>
            <p:cNvSpPr/>
            <p:nvPr/>
          </p:nvSpPr>
          <p:spPr>
            <a:xfrm>
              <a:off x="8023902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5" name="Ellipse 224">
              <a:extLst>
                <a:ext uri="{FF2B5EF4-FFF2-40B4-BE49-F238E27FC236}">
                  <a16:creationId xmlns:a16="http://schemas.microsoft.com/office/drawing/2014/main" id="{07594267-DA37-49A8-9E9D-54053A5FAC64}"/>
                </a:ext>
              </a:extLst>
            </p:cNvPr>
            <p:cNvSpPr/>
            <p:nvPr/>
          </p:nvSpPr>
          <p:spPr>
            <a:xfrm>
              <a:off x="6601823" y="4554682"/>
              <a:ext cx="180000" cy="18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6" name="Ellipse 225">
              <a:extLst>
                <a:ext uri="{FF2B5EF4-FFF2-40B4-BE49-F238E27FC236}">
                  <a16:creationId xmlns:a16="http://schemas.microsoft.com/office/drawing/2014/main" id="{4F05018C-DA8A-4D7C-B563-2CD852852E4A}"/>
                </a:ext>
              </a:extLst>
            </p:cNvPr>
            <p:cNvSpPr/>
            <p:nvPr/>
          </p:nvSpPr>
          <p:spPr>
            <a:xfrm>
              <a:off x="10112285" y="3503733"/>
              <a:ext cx="180000" cy="18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7" name="Ellipse 226">
              <a:extLst>
                <a:ext uri="{FF2B5EF4-FFF2-40B4-BE49-F238E27FC236}">
                  <a16:creationId xmlns:a16="http://schemas.microsoft.com/office/drawing/2014/main" id="{857797E4-22C5-497A-AE09-123BECDC1F48}"/>
                </a:ext>
              </a:extLst>
            </p:cNvPr>
            <p:cNvSpPr/>
            <p:nvPr/>
          </p:nvSpPr>
          <p:spPr>
            <a:xfrm>
              <a:off x="6365117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ECBD1A98-2868-4E70-9E28-A3B858450A76}"/>
                </a:ext>
              </a:extLst>
            </p:cNvPr>
            <p:cNvSpPr/>
            <p:nvPr/>
          </p:nvSpPr>
          <p:spPr>
            <a:xfrm>
              <a:off x="9398169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9" name="Ellipse 228">
              <a:extLst>
                <a:ext uri="{FF2B5EF4-FFF2-40B4-BE49-F238E27FC236}">
                  <a16:creationId xmlns:a16="http://schemas.microsoft.com/office/drawing/2014/main" id="{FB28DECD-628F-4349-AF38-E1295D6FE3AD}"/>
                </a:ext>
              </a:extLst>
            </p:cNvPr>
            <p:cNvSpPr/>
            <p:nvPr/>
          </p:nvSpPr>
          <p:spPr>
            <a:xfrm>
              <a:off x="6409248" y="3503733"/>
              <a:ext cx="180000" cy="180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0" name="Ellipse 229">
              <a:extLst>
                <a:ext uri="{FF2B5EF4-FFF2-40B4-BE49-F238E27FC236}">
                  <a16:creationId xmlns:a16="http://schemas.microsoft.com/office/drawing/2014/main" id="{CEBA2439-F924-4B7C-B716-093778637677}"/>
                </a:ext>
              </a:extLst>
            </p:cNvPr>
            <p:cNvSpPr/>
            <p:nvPr/>
          </p:nvSpPr>
          <p:spPr>
            <a:xfrm>
              <a:off x="6210391" y="1488748"/>
              <a:ext cx="180000" cy="180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2201788C-691A-4BBB-AFBC-7C747E9CDF8F}"/>
                </a:ext>
              </a:extLst>
            </p:cNvPr>
            <p:cNvSpPr/>
            <p:nvPr/>
          </p:nvSpPr>
          <p:spPr>
            <a:xfrm>
              <a:off x="7558288" y="1488748"/>
              <a:ext cx="180000" cy="18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2" name="Ellipse 231">
              <a:extLst>
                <a:ext uri="{FF2B5EF4-FFF2-40B4-BE49-F238E27FC236}">
                  <a16:creationId xmlns:a16="http://schemas.microsoft.com/office/drawing/2014/main" id="{48A99C07-79CB-424A-8D6D-7EB8E5C2C17D}"/>
                </a:ext>
              </a:extLst>
            </p:cNvPr>
            <p:cNvSpPr/>
            <p:nvPr/>
          </p:nvSpPr>
          <p:spPr>
            <a:xfrm>
              <a:off x="8065379" y="3503733"/>
              <a:ext cx="180000" cy="18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58DBBF20-0A5D-41D8-B539-C2F28642A50E}"/>
              </a:ext>
            </a:extLst>
          </p:cNvPr>
          <p:cNvSpPr/>
          <p:nvPr/>
        </p:nvSpPr>
        <p:spPr>
          <a:xfrm>
            <a:off x="3853114" y="4451487"/>
            <a:ext cx="8110895" cy="192646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72000" tIns="72000" rIns="72000" bIns="72000">
            <a:normAutofit fontScale="92500" lnSpcReduction="20000"/>
          </a:bodyPr>
          <a:lstStyle/>
          <a:p>
            <a:r>
              <a:rPr lang="fr-FR" sz="1700" b="1" dirty="0">
                <a:solidFill>
                  <a:srgbClr val="C00000"/>
                </a:solidFill>
              </a:rPr>
              <a:t>KikaDroit</a:t>
            </a:r>
            <a:r>
              <a:rPr lang="fr-FR" sz="1700" dirty="0">
                <a:solidFill>
                  <a:srgbClr val="C00000"/>
                </a:solidFill>
              </a:rPr>
              <a:t> – Gestion des habilitations : </a:t>
            </a:r>
          </a:p>
          <a:p>
            <a:endParaRPr lang="fr-FR" sz="1400" dirty="0">
              <a:solidFill>
                <a:srgbClr val="C00000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administratifs</a:t>
            </a:r>
            <a:r>
              <a:rPr lang="fr-FR" sz="1400" dirty="0">
                <a:solidFill>
                  <a:schemeClr val="tx1"/>
                </a:solidFill>
              </a:rPr>
              <a:t> » sont gérés en semi-automatique et manuellement.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Un habilitateur établissement est désigné pour gérer les exceptions, et les habilitations des agents de </a:t>
            </a:r>
            <a:r>
              <a:rPr lang="fr-FR" sz="1400" u="sng" dirty="0">
                <a:solidFill>
                  <a:schemeClr val="tx1"/>
                </a:solidFill>
              </a:rPr>
              <a:t>son</a:t>
            </a:r>
            <a:r>
              <a:rPr lang="fr-FR" sz="1400" dirty="0">
                <a:solidFill>
                  <a:schemeClr val="tx1"/>
                </a:solidFill>
              </a:rPr>
              <a:t> établissement.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lecteurs</a:t>
            </a:r>
            <a:r>
              <a:rPr lang="fr-FR" sz="1400" dirty="0">
                <a:solidFill>
                  <a:schemeClr val="tx1"/>
                </a:solidFill>
              </a:rPr>
              <a:t> » sont gérés manuellement.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responsables</a:t>
            </a:r>
            <a:r>
              <a:rPr lang="fr-FR" sz="1400" dirty="0">
                <a:solidFill>
                  <a:schemeClr val="tx1"/>
                </a:solidFill>
              </a:rPr>
              <a:t> » sont gérés en </a:t>
            </a:r>
            <a:r>
              <a:rPr lang="fr-FR" sz="1400" u="sng" dirty="0">
                <a:solidFill>
                  <a:schemeClr val="tx1"/>
                </a:solidFill>
              </a:rPr>
              <a:t>AUTOMATIQUE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r>
              <a:rPr lang="fr-FR" sz="1400" dirty="0">
                <a:solidFill>
                  <a:schemeClr val="tx1"/>
                </a:solidFill>
              </a:rPr>
              <a:t>Ces profils sont auto-nettoyés, actualisés en temps réels, basés sur les données de Plan’Éval.</a:t>
            </a:r>
            <a:endParaRPr lang="fr-FR" sz="1400" dirty="0">
              <a:solidFill>
                <a:srgbClr val="C00000"/>
              </a:solidFill>
            </a:endParaRPr>
          </a:p>
        </p:txBody>
      </p:sp>
      <p:pic>
        <p:nvPicPr>
          <p:cNvPr id="8" name="Graphique 7" descr="Déverrouiller">
            <a:extLst>
              <a:ext uri="{FF2B5EF4-FFF2-40B4-BE49-F238E27FC236}">
                <a16:creationId xmlns:a16="http://schemas.microsoft.com/office/drawing/2014/main" id="{BCADF0D4-D85F-451C-8835-00C8FF5102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67935" y="422574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6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F3351-FAEC-4A11-B445-FA86B0D8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F851F9-2342-42C1-9E34-E751FDE0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727068-1319-44C4-A3E9-90FCAEB8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E6E872DD-7BFA-441C-830B-4511D5AD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Cycle de vie d’un plan d’évaluation</a:t>
            </a:r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98DD1A8C-C1C7-49FC-940E-6BBE4102D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860" y="1030288"/>
            <a:ext cx="7556693" cy="518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2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43636"/>
      </a:dk1>
      <a:lt1>
        <a:srgbClr val="FFFFFF"/>
      </a:lt1>
      <a:dk2>
        <a:srgbClr val="282828"/>
      </a:dk2>
      <a:lt2>
        <a:srgbClr val="FFFFFF"/>
      </a:lt2>
      <a:accent1>
        <a:srgbClr val="F8AC00"/>
      </a:accent1>
      <a:accent2>
        <a:srgbClr val="3FB398"/>
      </a:accent2>
      <a:accent3>
        <a:srgbClr val="A1DAF8"/>
      </a:accent3>
      <a:accent4>
        <a:srgbClr val="F3A6B7"/>
      </a:accent4>
      <a:accent5>
        <a:srgbClr val="5B9BD5"/>
      </a:accent5>
      <a:accent6>
        <a:srgbClr val="FF8300"/>
      </a:accent6>
      <a:hlink>
        <a:srgbClr val="282828"/>
      </a:hlink>
      <a:folHlink>
        <a:srgbClr val="F87A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DEC4F86F-7A52-4242-ADE2-9209FD9E01DC}" vid="{69DA30F9-5241-48F0-8B8B-EFF65AB79B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masqueInstitutAgro</Template>
  <TotalTime>9174</TotalTime>
  <Words>3316</Words>
  <Application>Microsoft Office PowerPoint</Application>
  <PresentationFormat>Grand écran</PresentationFormat>
  <Paragraphs>539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Arial Rounded MT Bold</vt:lpstr>
      <vt:lpstr>Calibri</vt:lpstr>
      <vt:lpstr>Segoe UI Black</vt:lpstr>
      <vt:lpstr>Wingdings</vt:lpstr>
      <vt:lpstr>Thème Office</vt:lpstr>
      <vt:lpstr>Webinaire Plan’Éval : présentation générale</vt:lpstr>
      <vt:lpstr>Programme</vt:lpstr>
      <vt:lpstr>Pourquoi une nouvelle application Plan’Éval ?</vt:lpstr>
      <vt:lpstr>Quand accéder à Plan’Éval ?</vt:lpstr>
      <vt:lpstr>Ecosystème – flux d’informations</vt:lpstr>
      <vt:lpstr>Qui peut accéder à Plan’Eval ?</vt:lpstr>
      <vt:lpstr>Concepts clés - Vocabulaire</vt:lpstr>
      <vt:lpstr>Comment suis-je impliqué(e) dans Plan’Éval?</vt:lpstr>
      <vt:lpstr>Cycle de vie d’un plan d’évaluation</vt:lpstr>
      <vt:lpstr>Comment accéder à Plan’Éval ?</vt:lpstr>
      <vt:lpstr>V1.0 : quelles fonctionnalités proposées ?</vt:lpstr>
      <vt:lpstr>Du changement au service des établissements</vt:lpstr>
      <vt:lpstr>Aperçu de votre nouvelle application Plan’Éval</vt:lpstr>
      <vt:lpstr>S’informer et se former sur Plan’Éval</vt:lpstr>
      <vt:lpstr>C’est à vous…</vt:lpstr>
      <vt:lpstr>Merci pour votre participation et pour votre implication dans la réussite du déploiement de l’application.</vt:lpstr>
      <vt:lpstr>Annexes</vt:lpstr>
      <vt:lpstr>Focus « évaluateur »</vt:lpstr>
      <vt:lpstr>Focus « évaluateur »</vt:lpstr>
      <vt:lpstr>Gestion du workflow – implication des PAJ</vt:lpstr>
      <vt:lpstr>Extrait d’écrans de l’application - 1</vt:lpstr>
      <vt:lpstr>Extrait d’écrans de l’application - 2</vt:lpstr>
      <vt:lpstr>Présentation PowerPoint</vt:lpstr>
      <vt:lpstr>Positionnement des acteurs dans le process CCF – résultats</vt:lpstr>
      <vt:lpstr>ROTI – résultats </vt:lpstr>
      <vt:lpstr>Opinion webinaire – résultats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CCF – Présentation bêta-testeurs</dc:title>
  <dc:creator>Severine DESCHAMPS</dc:creator>
  <cp:lastModifiedBy>Severine DESCHAMPS</cp:lastModifiedBy>
  <cp:revision>278</cp:revision>
  <dcterms:created xsi:type="dcterms:W3CDTF">2023-03-16T14:01:28Z</dcterms:created>
  <dcterms:modified xsi:type="dcterms:W3CDTF">2023-06-07T14:56:20Z</dcterms:modified>
</cp:coreProperties>
</file>